
<file path=[Content_Types].xml><?xml version="1.0" encoding="utf-8"?>
<Types xmlns="http://schemas.openxmlformats.org/package/2006/content-types">
  <Default Extension="png" ContentType="image/png"/>
  <Default Extension="webm" ContentType="video/webm"/>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256" r:id="rId2"/>
    <p:sldId id="259" r:id="rId3"/>
    <p:sldId id="260" r:id="rId4"/>
    <p:sldId id="288" r:id="rId5"/>
    <p:sldId id="290" r:id="rId6"/>
    <p:sldId id="295" r:id="rId7"/>
    <p:sldId id="291" r:id="rId8"/>
    <p:sldId id="297" r:id="rId9"/>
    <p:sldId id="298" r:id="rId10"/>
    <p:sldId id="299" r:id="rId11"/>
    <p:sldId id="292" r:id="rId12"/>
    <p:sldId id="296" r:id="rId13"/>
    <p:sldId id="293" r:id="rId14"/>
    <p:sldId id="261" r:id="rId15"/>
    <p:sldId id="262" r:id="rId16"/>
    <p:sldId id="263" r:id="rId17"/>
    <p:sldId id="264" r:id="rId18"/>
    <p:sldId id="265" r:id="rId19"/>
    <p:sldId id="266" r:id="rId20"/>
    <p:sldId id="267" r:id="rId21"/>
    <p:sldId id="287" r:id="rId22"/>
    <p:sldId id="269" r:id="rId23"/>
    <p:sldId id="270" r:id="rId24"/>
    <p:sldId id="271" r:id="rId25"/>
    <p:sldId id="272" r:id="rId26"/>
    <p:sldId id="273" r:id="rId27"/>
    <p:sldId id="274" r:id="rId28"/>
    <p:sldId id="275" r:id="rId29"/>
    <p:sldId id="276" r:id="rId30"/>
    <p:sldId id="286" r:id="rId31"/>
    <p:sldId id="278" r:id="rId32"/>
    <p:sldId id="279" r:id="rId33"/>
    <p:sldId id="280" r:id="rId34"/>
    <p:sldId id="281" r:id="rId35"/>
    <p:sldId id="282" r:id="rId36"/>
    <p:sldId id="285" r:id="rId37"/>
    <p:sldId id="283" r:id="rId38"/>
    <p:sldId id="294" r:id="rId39"/>
    <p:sldId id="300" r:id="rId40"/>
    <p:sldId id="301" r:id="rId41"/>
    <p:sldId id="284" r:id="rId4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аурбеков Ахмед Магомедович" initials="ДАМ" lastIdx="2" clrIdx="0">
    <p:extLst>
      <p:ext uri="{19B8F6BF-5375-455C-9EA6-DF929625EA0E}">
        <p15:presenceInfo xmlns:p15="http://schemas.microsoft.com/office/powerpoint/2012/main" userId="Даурбеков Ахмед Магомедо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33CC"/>
    <a:srgbClr val="BD739D"/>
    <a:srgbClr val="4F9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6305" autoAdjust="0"/>
  </p:normalViewPr>
  <p:slideViewPr>
    <p:cSldViewPr snapToGrid="0">
      <p:cViewPr varScale="1">
        <p:scale>
          <a:sx n="111" d="100"/>
          <a:sy n="111" d="100"/>
        </p:scale>
        <p:origin x="588" y="1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136"/>
          </a:xfrm>
          <a:prstGeom prst="rect">
            <a:avLst/>
          </a:prstGeom>
        </p:spPr>
        <p:txBody>
          <a:bodyPr vert="horz" lIns="90827" tIns="45414" rIns="90827" bIns="45414" rtlCol="0"/>
          <a:lstStyle>
            <a:lvl1pPr algn="l">
              <a:defRPr sz="1200"/>
            </a:lvl1pPr>
          </a:lstStyle>
          <a:p>
            <a:endParaRPr lang="ru-RU"/>
          </a:p>
        </p:txBody>
      </p:sp>
      <p:sp>
        <p:nvSpPr>
          <p:cNvPr id="3" name="Дата 2"/>
          <p:cNvSpPr>
            <a:spLocks noGrp="1"/>
          </p:cNvSpPr>
          <p:nvPr>
            <p:ph type="dt" idx="1"/>
          </p:nvPr>
        </p:nvSpPr>
        <p:spPr>
          <a:xfrm>
            <a:off x="3850444" y="0"/>
            <a:ext cx="2945659" cy="498136"/>
          </a:xfrm>
          <a:prstGeom prst="rect">
            <a:avLst/>
          </a:prstGeom>
        </p:spPr>
        <p:txBody>
          <a:bodyPr vert="horz" lIns="90827" tIns="45414" rIns="90827" bIns="45414" rtlCol="0"/>
          <a:lstStyle>
            <a:lvl1pPr algn="r">
              <a:defRPr sz="1200"/>
            </a:lvl1pPr>
          </a:lstStyle>
          <a:p>
            <a:fld id="{15F4F4FE-1E01-43D6-97C2-7D8281B66EE6}" type="datetimeFigureOut">
              <a:rPr lang="ru-RU" smtClean="0"/>
              <a:t>25.09.2023</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827" tIns="45414" rIns="90827" bIns="45414" rtlCol="0" anchor="ctr"/>
          <a:lstStyle/>
          <a:p>
            <a:endParaRPr lang="ru-RU"/>
          </a:p>
        </p:txBody>
      </p:sp>
      <p:sp>
        <p:nvSpPr>
          <p:cNvPr id="5" name="Заметки 4"/>
          <p:cNvSpPr>
            <a:spLocks noGrp="1"/>
          </p:cNvSpPr>
          <p:nvPr>
            <p:ph type="body" sz="quarter" idx="3"/>
          </p:nvPr>
        </p:nvSpPr>
        <p:spPr>
          <a:xfrm>
            <a:off x="679768" y="4777959"/>
            <a:ext cx="5438140" cy="3909239"/>
          </a:xfrm>
          <a:prstGeom prst="rect">
            <a:avLst/>
          </a:prstGeom>
        </p:spPr>
        <p:txBody>
          <a:bodyPr vert="horz" lIns="90827" tIns="45414" rIns="90827" bIns="454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0092"/>
            <a:ext cx="2945659" cy="498135"/>
          </a:xfrm>
          <a:prstGeom prst="rect">
            <a:avLst/>
          </a:prstGeom>
        </p:spPr>
        <p:txBody>
          <a:bodyPr vert="horz" lIns="90827" tIns="45414" rIns="90827" bIns="45414"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2"/>
            <a:ext cx="2945659" cy="498135"/>
          </a:xfrm>
          <a:prstGeom prst="rect">
            <a:avLst/>
          </a:prstGeom>
        </p:spPr>
        <p:txBody>
          <a:bodyPr vert="horz" lIns="90827" tIns="45414" rIns="90827" bIns="45414" rtlCol="0" anchor="b"/>
          <a:lstStyle>
            <a:lvl1pPr algn="r">
              <a:defRPr sz="1200"/>
            </a:lvl1pPr>
          </a:lstStyle>
          <a:p>
            <a:fld id="{84990E3D-F9B3-4190-8674-241816C7BBD3}" type="slidenum">
              <a:rPr lang="ru-RU" smtClean="0"/>
              <a:t>‹#›</a:t>
            </a:fld>
            <a:endParaRPr lang="ru-RU"/>
          </a:p>
        </p:txBody>
      </p:sp>
    </p:spTree>
    <p:extLst>
      <p:ext uri="{BB962C8B-B14F-4D97-AF65-F5344CB8AC3E}">
        <p14:creationId xmlns:p14="http://schemas.microsoft.com/office/powerpoint/2010/main" val="2113175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pPr defTabSz="908274">
              <a:defRPr/>
            </a:pPr>
            <a:r>
              <a:rPr lang="ru-RU" dirty="0" smtClean="0"/>
              <a:t>422н добавить</a:t>
            </a:r>
          </a:p>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2</a:t>
            </a:fld>
            <a:endParaRPr lang="ru-RU" dirty="0"/>
          </a:p>
        </p:txBody>
      </p:sp>
    </p:spTree>
    <p:extLst>
      <p:ext uri="{BB962C8B-B14F-4D97-AF65-F5344CB8AC3E}">
        <p14:creationId xmlns:p14="http://schemas.microsoft.com/office/powerpoint/2010/main" val="348295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8</a:t>
            </a:fld>
            <a:endParaRPr lang="ru-RU"/>
          </a:p>
        </p:txBody>
      </p:sp>
    </p:spTree>
    <p:extLst>
      <p:ext uri="{BB962C8B-B14F-4D97-AF65-F5344CB8AC3E}">
        <p14:creationId xmlns:p14="http://schemas.microsoft.com/office/powerpoint/2010/main" val="362910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E9795E6-C2A2-44B5-A07C-2959D7372063}" type="slidenum">
              <a:rPr lang="ru-RU" smtClean="0"/>
              <a:t>9</a:t>
            </a:fld>
            <a:endParaRPr lang="ru-RU"/>
          </a:p>
        </p:txBody>
      </p:sp>
    </p:spTree>
    <p:extLst>
      <p:ext uri="{BB962C8B-B14F-4D97-AF65-F5344CB8AC3E}">
        <p14:creationId xmlns:p14="http://schemas.microsoft.com/office/powerpoint/2010/main" val="309462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14</a:t>
            </a:fld>
            <a:endParaRPr lang="ru-RU"/>
          </a:p>
        </p:txBody>
      </p:sp>
    </p:spTree>
    <p:extLst>
      <p:ext uri="{BB962C8B-B14F-4D97-AF65-F5344CB8AC3E}">
        <p14:creationId xmlns:p14="http://schemas.microsoft.com/office/powerpoint/2010/main" val="133203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15</a:t>
            </a:fld>
            <a:endParaRPr lang="ru-RU"/>
          </a:p>
        </p:txBody>
      </p:sp>
    </p:spTree>
    <p:extLst>
      <p:ext uri="{BB962C8B-B14F-4D97-AF65-F5344CB8AC3E}">
        <p14:creationId xmlns:p14="http://schemas.microsoft.com/office/powerpoint/2010/main" val="373168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22</a:t>
            </a:fld>
            <a:endParaRPr lang="ru-RU"/>
          </a:p>
        </p:txBody>
      </p:sp>
    </p:spTree>
    <p:extLst>
      <p:ext uri="{BB962C8B-B14F-4D97-AF65-F5344CB8AC3E}">
        <p14:creationId xmlns:p14="http://schemas.microsoft.com/office/powerpoint/2010/main" val="128540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23</a:t>
            </a:fld>
            <a:endParaRPr lang="ru-RU"/>
          </a:p>
        </p:txBody>
      </p:sp>
    </p:spTree>
    <p:extLst>
      <p:ext uri="{BB962C8B-B14F-4D97-AF65-F5344CB8AC3E}">
        <p14:creationId xmlns:p14="http://schemas.microsoft.com/office/powerpoint/2010/main" val="2335686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1241425"/>
            <a:ext cx="5953125"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3F1F3AD-0BD0-4DE5-9BFB-B1A522819158}" type="slidenum">
              <a:rPr lang="ru-RU" smtClean="0"/>
              <a:t>26</a:t>
            </a:fld>
            <a:endParaRPr lang="ru-RU"/>
          </a:p>
        </p:txBody>
      </p:sp>
    </p:spTree>
    <p:extLst>
      <p:ext uri="{BB962C8B-B14F-4D97-AF65-F5344CB8AC3E}">
        <p14:creationId xmlns:p14="http://schemas.microsoft.com/office/powerpoint/2010/main" val="68860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E047AE2-31EE-4138-BC47-2FE6A5C0DE0B}"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14464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DED0A62-4DA7-4056-BFA1-E7E09986DE8D}"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82929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1E7FF9-30A1-497B-9B56-CC5EDC15BB5E}"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90255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BD24329-0E13-44EF-BD69-D0F70EF3A8CE}"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400518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955AAA8-EC64-4355-8F21-5CA5BEF70512}" type="datetime1">
              <a:rPr lang="en-US" smtClean="0"/>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58148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DFB3A26-5AB1-4819-B93D-6BA1E9257A64}" type="datetime1">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6196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F34F95C-FCDE-464C-8B67-A8C0398C01CF}" type="datetime1">
              <a:rPr lang="en-US" smtClean="0"/>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424670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B92BCE0-D228-4D7E-A2C8-7EAE86D9325B}" type="datetime1">
              <a:rPr lang="en-US" smtClean="0"/>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236890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0CE64-0964-4CFE-9575-0A163AFAA0DE}" type="datetime1">
              <a:rPr lang="en-US" smtClean="0"/>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415126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C6B3E01-359E-4403-84EF-6CA48FA194DE}" type="datetime1">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3370464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B40C80B-5A99-4AFE-AF62-343B4D1242BB}" type="datetime1">
              <a:rPr lang="en-US" smtClean="0"/>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8BC49-1B67-4826-A1F3-48AF839B00E7}" type="slidenum">
              <a:rPr lang="en-US" smtClean="0"/>
              <a:t>‹#›</a:t>
            </a:fld>
            <a:endParaRPr lang="en-US"/>
          </a:p>
        </p:txBody>
      </p:sp>
    </p:spTree>
    <p:extLst>
      <p:ext uri="{BB962C8B-B14F-4D97-AF65-F5344CB8AC3E}">
        <p14:creationId xmlns:p14="http://schemas.microsoft.com/office/powerpoint/2010/main" val="16779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3ED20-5A55-40A6-8350-6D475FB5AB9C}" type="datetime1">
              <a:rPr lang="en-US" smtClean="0"/>
              <a:t>9/25/2023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8BC49-1B67-4826-A1F3-48AF839B00E7}" type="slidenum">
              <a:rPr lang="en-US" smtClean="0"/>
              <a:t>‹#›</a:t>
            </a:fld>
            <a:endParaRPr lang="en-US"/>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7786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hyperlink" Target="https://www.consultant.ru/document/cons_doc_LAW_362393/?ysclid=lk8c9c1ukk88770578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ebm"/><Relationship Id="rId1" Type="http://schemas.microsoft.com/office/2007/relationships/media" Target="../media/media1.webm"/><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minobrnauki.gov.ru/action/jhpolitika/gzsg/" TargetMode="Externa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zhilkom@pimunn.net"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760" y="1882065"/>
            <a:ext cx="11037903" cy="2773061"/>
          </a:xfrm>
          <a:solidFill>
            <a:schemeClr val="bg1">
              <a:alpha val="64000"/>
            </a:schemeClr>
          </a:solidFill>
        </p:spPr>
        <p:txBody>
          <a:bodyPr>
            <a:noAutofit/>
          </a:bodyPr>
          <a:lstStyle/>
          <a:p>
            <a:pPr>
              <a:lnSpc>
                <a:spcPct val="150000"/>
              </a:lnSpc>
            </a:pPr>
            <a:r>
              <a:rPr lang="ru-RU" sz="3000" b="1" dirty="0" smtClean="0">
                <a:latin typeface="Times New Roman" panose="02020603050405020304" pitchFamily="18" charset="0"/>
                <a:cs typeface="Times New Roman" panose="02020603050405020304" pitchFamily="18" charset="0"/>
              </a:rPr>
              <a:t>Государственная программа </a:t>
            </a:r>
            <a:r>
              <a:rPr lang="ru-RU" sz="3000" b="1" dirty="0">
                <a:latin typeface="Times New Roman" panose="02020603050405020304" pitchFamily="18" charset="0"/>
                <a:cs typeface="Times New Roman" panose="02020603050405020304" pitchFamily="18" charset="0"/>
              </a:rPr>
              <a:t>Российской Федерации </a:t>
            </a:r>
            <a:br>
              <a:rPr lang="ru-RU" sz="3000" b="1" dirty="0">
                <a:latin typeface="Times New Roman" panose="02020603050405020304" pitchFamily="18" charset="0"/>
                <a:cs typeface="Times New Roman" panose="02020603050405020304" pitchFamily="18" charset="0"/>
              </a:rPr>
            </a:br>
            <a:r>
              <a:rPr lang="ru-RU" sz="3000" b="1" dirty="0">
                <a:latin typeface="Times New Roman" panose="02020603050405020304" pitchFamily="18" charset="0"/>
                <a:cs typeface="Times New Roman" panose="02020603050405020304" pitchFamily="18" charset="0"/>
              </a:rPr>
              <a:t>«Обеспечение доступным и комфортным жильем и коммунальными услугами граждан Российской Федерации»</a:t>
            </a:r>
            <a:r>
              <a:rPr lang="en-US" sz="3000" b="1" dirty="0">
                <a:solidFill>
                  <a:schemeClr val="tx1">
                    <a:lumMod val="75000"/>
                    <a:lumOff val="25000"/>
                  </a:schemeClr>
                </a:solidFill>
                <a:latin typeface="Times New Roman" panose="02020603050405020304" pitchFamily="18" charset="0"/>
                <a:cs typeface="Times New Roman" panose="02020603050405020304" pitchFamily="18" charset="0"/>
              </a:rPr>
              <a:t/>
            </a:r>
            <a:br>
              <a:rPr lang="en-US" sz="3000" b="1" dirty="0">
                <a:solidFill>
                  <a:schemeClr val="tx1">
                    <a:lumMod val="75000"/>
                    <a:lumOff val="25000"/>
                  </a:schemeClr>
                </a:solidFill>
                <a:latin typeface="Times New Roman" panose="02020603050405020304" pitchFamily="18" charset="0"/>
                <a:cs typeface="Times New Roman" panose="02020603050405020304" pitchFamily="18" charset="0"/>
              </a:rPr>
            </a:br>
            <a:r>
              <a:rPr lang="ru-RU" sz="3000" b="1" dirty="0" smtClean="0">
                <a:latin typeface="Times New Roman" panose="02020603050405020304" pitchFamily="18" charset="0"/>
                <a:cs typeface="Times New Roman" panose="02020603050405020304" pitchFamily="18" charset="0"/>
              </a:rPr>
              <a:t>по </a:t>
            </a:r>
            <a:r>
              <a:rPr lang="ru-RU" sz="3000" b="1" dirty="0">
                <a:latin typeface="Times New Roman" panose="02020603050405020304" pitchFamily="18" charset="0"/>
                <a:cs typeface="Times New Roman" panose="02020603050405020304" pitchFamily="18" charset="0"/>
              </a:rPr>
              <a:t>обеспечению жильем молодых </a:t>
            </a:r>
            <a:r>
              <a:rPr lang="ru-RU" sz="3000" b="1" dirty="0" smtClean="0">
                <a:latin typeface="Times New Roman" panose="02020603050405020304" pitchFamily="18" charset="0"/>
                <a:cs typeface="Times New Roman" panose="02020603050405020304" pitchFamily="18" charset="0"/>
              </a:rPr>
              <a:t>ученых</a:t>
            </a:r>
            <a:endParaRPr lang="en-US" sz="30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77368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9673" y="256485"/>
            <a:ext cx="5942846" cy="531168"/>
          </a:xfrm>
        </p:spPr>
        <p:txBody>
          <a:bodyPr>
            <a:normAutofit fontScale="90000"/>
          </a:bodyPr>
          <a:lstStyle/>
          <a:p>
            <a:pPr algn="ctr"/>
            <a:r>
              <a:rPr lang="ru-RU" sz="2400" dirty="0" smtClean="0">
                <a:latin typeface="Times New Roman" panose="02020603050405020304" pitchFamily="18" charset="0"/>
                <a:cs typeface="Times New Roman" panose="02020603050405020304" pitchFamily="18" charset="0"/>
              </a:rPr>
              <a:t>Намеренное ухудшение жилищный условий</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(ст. 53 ЖК РФ)</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09977" y="1761907"/>
            <a:ext cx="10639914" cy="3648934"/>
          </a:xfrm>
        </p:spPr>
        <p:txBody>
          <a:bodyPr>
            <a:noAutofit/>
          </a:bodyPr>
          <a:lstStyle/>
          <a:p>
            <a:pPr marL="0" indent="457200" algn="just">
              <a:spcBef>
                <a:spcPts val="0"/>
              </a:spcBef>
              <a:buNone/>
            </a:pPr>
            <a:endParaRPr lang="ru-RU" sz="1800" dirty="0">
              <a:latin typeface="Times New Roman" panose="02020603050405020304" pitchFamily="18" charset="0"/>
              <a:cs typeface="Times New Roman" panose="02020603050405020304" pitchFamily="18" charset="0"/>
            </a:endParaRPr>
          </a:p>
          <a:p>
            <a:pPr indent="457200">
              <a:spcBef>
                <a:spcPts val="0"/>
              </a:spcBef>
            </a:pPr>
            <a:endParaRPr lang="ru-RU" sz="1800" dirty="0">
              <a:latin typeface="Times New Roman" panose="02020603050405020304" pitchFamily="18" charset="0"/>
              <a:cs typeface="Times New Roman" panose="02020603050405020304" pitchFamily="18" charset="0"/>
            </a:endParaRPr>
          </a:p>
        </p:txBody>
      </p:sp>
      <p:sp>
        <p:nvSpPr>
          <p:cNvPr id="5" name="Полилиния 4"/>
          <p:cNvSpPr/>
          <p:nvPr/>
        </p:nvSpPr>
        <p:spPr>
          <a:xfrm>
            <a:off x="609977" y="967709"/>
            <a:ext cx="11009367" cy="5645528"/>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indent="457200" algn="just"/>
            <a:r>
              <a:rPr lang="ru-RU" sz="1500" dirty="0">
                <a:solidFill>
                  <a:schemeClr val="tx1"/>
                </a:solidFill>
                <a:latin typeface="Times New Roman" panose="02020603050405020304" pitchFamily="18" charset="0"/>
                <a:cs typeface="Times New Roman" panose="02020603050405020304" pitchFamily="18" charset="0"/>
              </a:rPr>
              <a:t>Граждане, которые с намерением приобретения права состоять на учете в качестве нуждающихся в жилых помещениях совершили действия, в результате которых такие граждане могут быть признаны нуждающимися в жилых помещениях, принимаются на учет в качестве нуждающихся в жилых помещениях </a:t>
            </a:r>
            <a:r>
              <a:rPr lang="ru-RU" sz="1500" b="1" dirty="0">
                <a:solidFill>
                  <a:schemeClr val="tx1"/>
                </a:solidFill>
                <a:latin typeface="Times New Roman" panose="02020603050405020304" pitchFamily="18" charset="0"/>
                <a:cs typeface="Times New Roman" panose="02020603050405020304" pitchFamily="18" charset="0"/>
              </a:rPr>
              <a:t>не ранее чем через 5 лет </a:t>
            </a:r>
            <a:r>
              <a:rPr lang="ru-RU" sz="1500" dirty="0">
                <a:solidFill>
                  <a:schemeClr val="tx1"/>
                </a:solidFill>
                <a:latin typeface="Times New Roman" panose="02020603050405020304" pitchFamily="18" charset="0"/>
                <a:cs typeface="Times New Roman" panose="02020603050405020304" pitchFamily="18" charset="0"/>
              </a:rPr>
              <a:t>со дня совершения указанных намеренных </a:t>
            </a:r>
            <a:r>
              <a:rPr lang="ru-RU" sz="1500" dirty="0" smtClean="0">
                <a:solidFill>
                  <a:schemeClr val="tx1"/>
                </a:solidFill>
                <a:latin typeface="Times New Roman" panose="02020603050405020304" pitchFamily="18" charset="0"/>
                <a:cs typeface="Times New Roman" panose="02020603050405020304" pitchFamily="18" charset="0"/>
              </a:rPr>
              <a:t>действий.</a:t>
            </a:r>
          </a:p>
          <a:p>
            <a:pPr indent="457200" algn="just"/>
            <a:endParaRPr lang="ru-RU" sz="1500" dirty="0">
              <a:solidFill>
                <a:schemeClr val="tx1"/>
              </a:solidFill>
              <a:latin typeface="Times New Roman" panose="02020603050405020304" pitchFamily="18" charset="0"/>
              <a:cs typeface="Times New Roman" panose="02020603050405020304" pitchFamily="18" charset="0"/>
            </a:endParaRPr>
          </a:p>
          <a:p>
            <a:pPr indent="457200" algn="just"/>
            <a:r>
              <a:rPr lang="ru-RU" sz="1500" dirty="0" smtClean="0">
                <a:solidFill>
                  <a:schemeClr val="tx1"/>
                </a:solidFill>
                <a:latin typeface="Times New Roman" panose="02020603050405020304" pitchFamily="18" charset="0"/>
                <a:cs typeface="Times New Roman" panose="02020603050405020304" pitchFamily="18" charset="0"/>
              </a:rPr>
              <a:t>При </a:t>
            </a:r>
            <a:r>
              <a:rPr lang="ru-RU" sz="1500" dirty="0">
                <a:solidFill>
                  <a:schemeClr val="tx1"/>
                </a:solidFill>
                <a:latin typeface="Times New Roman" panose="02020603050405020304" pitchFamily="18" charset="0"/>
                <a:cs typeface="Times New Roman" panose="02020603050405020304" pitchFamily="18" charset="0"/>
              </a:rPr>
              <a:t>установлении факта намеренного ухудшения жилищных условий молодому ученому будет отказано в признании его участником мероприятий (до истечения 5-летнего срока со дня ухудшения</a:t>
            </a:r>
            <a:r>
              <a:rPr lang="ru-RU" sz="1500" dirty="0" smtClean="0">
                <a:solidFill>
                  <a:schemeClr val="tx1"/>
                </a:solidFill>
                <a:latin typeface="Times New Roman" panose="02020603050405020304" pitchFamily="18" charset="0"/>
                <a:cs typeface="Times New Roman" panose="02020603050405020304" pitchFamily="18" charset="0"/>
              </a:rPr>
              <a:t>).</a:t>
            </a:r>
          </a:p>
          <a:p>
            <a:pPr indent="457200" algn="just"/>
            <a:endParaRPr lang="ru-RU" sz="1500" dirty="0" smtClean="0">
              <a:solidFill>
                <a:schemeClr val="tx1"/>
              </a:solidFill>
              <a:latin typeface="Times New Roman" panose="02020603050405020304" pitchFamily="18" charset="0"/>
              <a:cs typeface="Times New Roman" panose="02020603050405020304" pitchFamily="18" charset="0"/>
            </a:endParaRPr>
          </a:p>
          <a:p>
            <a:pPr indent="457200" algn="just"/>
            <a:r>
              <a:rPr lang="ru-RU" sz="1500" b="1" dirty="0">
                <a:solidFill>
                  <a:schemeClr val="tx1"/>
                </a:solidFill>
                <a:latin typeface="Times New Roman" panose="02020603050405020304" pitchFamily="18" charset="0"/>
                <a:cs typeface="Times New Roman" panose="02020603050405020304" pitchFamily="18" charset="0"/>
              </a:rPr>
              <a:t>Действиями, отнесенными к намеренному ухудшению жилищных </a:t>
            </a:r>
            <a:r>
              <a:rPr lang="ru-RU" sz="1500" b="1" dirty="0" smtClean="0">
                <a:solidFill>
                  <a:schemeClr val="tx1"/>
                </a:solidFill>
                <a:latin typeface="Times New Roman" panose="02020603050405020304" pitchFamily="18" charset="0"/>
                <a:cs typeface="Times New Roman" panose="02020603050405020304" pitchFamily="18" charset="0"/>
              </a:rPr>
              <a:t>условий:</a:t>
            </a:r>
          </a:p>
          <a:p>
            <a:pPr marL="285750" indent="-285750" algn="just">
              <a:buFontTx/>
              <a:buChar char="-"/>
            </a:pPr>
            <a:r>
              <a:rPr lang="ru-RU" sz="1500" dirty="0" smtClean="0">
                <a:solidFill>
                  <a:schemeClr val="tx1"/>
                </a:solidFill>
                <a:latin typeface="Times New Roman" panose="02020603050405020304" pitchFamily="18" charset="0"/>
                <a:cs typeface="Times New Roman" panose="02020603050405020304" pitchFamily="18" charset="0"/>
              </a:rPr>
              <a:t>прекращение права собственности на жилое помещение (продажа, дарение и другие сделки, направленные на отчуждение жилья);</a:t>
            </a:r>
          </a:p>
          <a:p>
            <a:pPr marL="285750" indent="-285750" algn="just">
              <a:buFontTx/>
              <a:buChar char="-"/>
            </a:pPr>
            <a:r>
              <a:rPr lang="ru-RU" sz="1500" dirty="0" smtClean="0">
                <a:solidFill>
                  <a:schemeClr val="tx1"/>
                </a:solidFill>
                <a:latin typeface="Times New Roman" panose="02020603050405020304" pitchFamily="18" charset="0"/>
                <a:cs typeface="Times New Roman" panose="02020603050405020304" pitchFamily="18" charset="0"/>
              </a:rPr>
              <a:t>изменение </a:t>
            </a:r>
            <a:r>
              <a:rPr lang="ru-RU" sz="1500" dirty="0">
                <a:solidFill>
                  <a:schemeClr val="tx1"/>
                </a:solidFill>
                <a:latin typeface="Times New Roman" panose="02020603050405020304" pitchFamily="18" charset="0"/>
                <a:cs typeface="Times New Roman" panose="02020603050405020304" pitchFamily="18" charset="0"/>
              </a:rPr>
              <a:t>статуса недвижимости (перевод  жилого помещения в нежилое</a:t>
            </a:r>
            <a:r>
              <a:rPr lang="ru-RU" sz="15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расторжение брака с целью получения </a:t>
            </a:r>
            <a:r>
              <a:rPr lang="ru-RU" sz="1500" dirty="0" smtClean="0">
                <a:solidFill>
                  <a:schemeClr val="tx1"/>
                </a:solidFill>
                <a:latin typeface="Times New Roman" panose="02020603050405020304" pitchFamily="18" charset="0"/>
                <a:cs typeface="Times New Roman" panose="02020603050405020304" pitchFamily="18" charset="0"/>
              </a:rPr>
              <a:t>жилья;</a:t>
            </a:r>
          </a:p>
          <a:p>
            <a:pPr marL="285750" lvl="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вселение в жилое помещение в качестве членов семьи лиц, не являющихся </a:t>
            </a:r>
            <a:r>
              <a:rPr lang="ru-RU" sz="1500" dirty="0" smtClean="0">
                <a:solidFill>
                  <a:schemeClr val="tx1"/>
                </a:solidFill>
                <a:latin typeface="Times New Roman" panose="02020603050405020304" pitchFamily="18" charset="0"/>
                <a:cs typeface="Times New Roman" panose="02020603050405020304" pitchFamily="18" charset="0"/>
              </a:rPr>
              <a:t>таковыми;</a:t>
            </a:r>
            <a:endParaRPr lang="zh-CN" altLang="en-US" sz="1500" kern="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обмен занимаемого гражданином жилого помещения на жилое помещение меньшей </a:t>
            </a:r>
            <a:r>
              <a:rPr lang="ru-RU" sz="1500" dirty="0" smtClean="0">
                <a:solidFill>
                  <a:schemeClr val="tx1"/>
                </a:solidFill>
                <a:latin typeface="Times New Roman" panose="02020603050405020304" pitchFamily="18" charset="0"/>
                <a:cs typeface="Times New Roman" panose="02020603050405020304" pitchFamily="18" charset="0"/>
              </a:rPr>
              <a:t>площадью;</a:t>
            </a:r>
          </a:p>
          <a:p>
            <a:pPr marL="28575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незаконные переустройство, перепланировка жилого помещения в целях уменьшения размера его общей </a:t>
            </a:r>
            <a:r>
              <a:rPr lang="ru-RU" sz="1500" dirty="0" smtClean="0">
                <a:solidFill>
                  <a:schemeClr val="tx1"/>
                </a:solidFill>
                <a:latin typeface="Times New Roman" panose="02020603050405020304" pitchFamily="18" charset="0"/>
                <a:cs typeface="Times New Roman" panose="02020603050405020304" pitchFamily="18" charset="0"/>
              </a:rPr>
              <a:t>площади;</a:t>
            </a:r>
          </a:p>
          <a:p>
            <a:pPr marL="28575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выдел доли собственниками жилых </a:t>
            </a:r>
            <a:r>
              <a:rPr lang="ru-RU" sz="1500" dirty="0" smtClean="0">
                <a:solidFill>
                  <a:schemeClr val="tx1"/>
                </a:solidFill>
                <a:latin typeface="Times New Roman" panose="02020603050405020304" pitchFamily="18" charset="0"/>
                <a:cs typeface="Times New Roman" panose="02020603050405020304" pitchFamily="18" charset="0"/>
              </a:rPr>
              <a:t>помещений;</a:t>
            </a:r>
          </a:p>
          <a:p>
            <a:pPr marL="285750" lvl="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отказ от заключения договора социального найма (при соответствии жилого помещения требованиям законодательства</a:t>
            </a:r>
            <a:r>
              <a:rPr lang="ru-RU" sz="15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действия, направленные на прекращение договора социального найма жилого помещения (одностороннее расторжение договора по инициативе нанимателя и т.п</a:t>
            </a:r>
            <a:r>
              <a:rPr lang="ru-RU" sz="1500"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ru-RU" sz="1500" dirty="0">
                <a:solidFill>
                  <a:schemeClr val="tx1"/>
                </a:solidFill>
                <a:latin typeface="Times New Roman" panose="02020603050405020304" pitchFamily="18" charset="0"/>
                <a:cs typeface="Times New Roman" panose="02020603050405020304" pitchFamily="18" charset="0"/>
              </a:rPr>
              <a:t>намеренная порча жилого помещения, в результате чего оно приводилось в непригодное для проживания состояние и </a:t>
            </a:r>
            <a:r>
              <a:rPr lang="ru-RU" sz="1500" dirty="0" smtClean="0">
                <a:solidFill>
                  <a:schemeClr val="tx1"/>
                </a:solidFill>
                <a:latin typeface="Times New Roman" panose="02020603050405020304" pitchFamily="18" charset="0"/>
                <a:cs typeface="Times New Roman" panose="02020603050405020304" pitchFamily="18" charset="0"/>
              </a:rPr>
              <a:t>другие.</a:t>
            </a:r>
            <a:endParaRPr lang="ru-RU" sz="15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62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81149" y="1250006"/>
            <a:ext cx="10590415" cy="5166174"/>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algn="just"/>
            <a:r>
              <a:rPr lang="ru-RU" sz="1200" dirty="0">
                <a:solidFill>
                  <a:schemeClr val="tx1"/>
                </a:solidFill>
                <a:latin typeface="Times New Roman" panose="02020603050405020304" pitchFamily="18" charset="0"/>
                <a:cs typeface="Times New Roman" panose="02020603050405020304" pitchFamily="18" charset="0"/>
              </a:rPr>
              <a:t>а) копия документа, удостоверяющего личность молодого ученого, а также членов его семьи, проживающих совместно с ним (супруг(а), а также дети и родители молодого ученого, другие родственники, нетрудоспособные иждивенцы и в исключительных случаях иные граждане, признанные членами семьи молодого ученого, если они вселены в качестве членов своей семьи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б) заверенные надлежащим образом сведения о трудовой деятельности, подтверждающие стаж работы в должностях научных работников и (или) научно-педагогических работников не менее пяти лет, полученные в соответствии со статьей 66.1 Трудового кодекса Российской Федерации на бумажном носителе у работодателя по последнему месту работы (за период работы у данного работодателя), или в многофункциональном центре предоставления государственных и муниципальных услуг, или в Фонде пенсионного и социального страхования Российской Федерации, и (или) копию трудовой книжки, выданные не ранее чем за два месяца до даты представления их в комиссию</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в) копия документа, подтверждающего наличие ученой степени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г) копия свидетельства о заключении брака (для лиц, состоящих в браке), копия свидетельства о расторжении брака (в случае его расторжения), а также копия (копии) свидетельства о рождении ребенка (детей</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д) выписка из домовой книги, либо копия поквартирной карточки, либо иной документ, подтверждающий количество граждан, зарегистрированных в жилом помещении (при наличии регистрации по месту жительства), выданные не ранее чем за три месяца до даты представления их в комиссию, а также копии документов, подтверждающих родственные отношения членов семьи, проживающих совместно с молодым ученым</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е) копии документов, подтверждающих право пользования жилым помещением, занимаемым молодым ученым (договор, ордер, решение о предоставлении жилого помещения, судебное решение о вселении и иные документы), а также сведения из Единого государственного реестра недвижимости об основных характеристиках объекта недвижимости в отношении помещения, занимаемого молодым ученым, находящегося в частной собственности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ж) копии правоустанавливающих документов на объекты недвижимости, права на которые не зарегистрированы в Едином государственном реестре недвижимости</a:t>
            </a:r>
            <a:r>
              <a:rPr lang="ru-RU" sz="1200" dirty="0" smtClean="0">
                <a:solidFill>
                  <a:schemeClr val="tx1"/>
                </a:solidFill>
                <a:latin typeface="Times New Roman" panose="02020603050405020304" pitchFamily="18" charset="0"/>
                <a:cs typeface="Times New Roman" panose="02020603050405020304" pitchFamily="18" charset="0"/>
              </a:rPr>
              <a:t>;</a:t>
            </a:r>
          </a:p>
          <a:p>
            <a:endParaRPr lang="ru-RU" sz="1200" dirty="0">
              <a:solidFill>
                <a:schemeClr val="tx1"/>
              </a:solidFill>
              <a:latin typeface="Times New Roman" panose="02020603050405020304" pitchFamily="18" charset="0"/>
              <a:cs typeface="Times New Roman" panose="02020603050405020304" pitchFamily="18" charset="0"/>
            </a:endParaRPr>
          </a:p>
          <a:p>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81149" y="261503"/>
            <a:ext cx="10738196" cy="9885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dirty="0" smtClean="0">
                <a:latin typeface="Times New Roman" panose="02020603050405020304" pitchFamily="18" charset="0"/>
                <a:cs typeface="Times New Roman" panose="02020603050405020304" pitchFamily="18" charset="0"/>
              </a:rPr>
              <a:t>Документы, необходимые для признания молодого ученого нуждающимся в получении социальной выплаты</a:t>
            </a:r>
            <a:endParaRPr lang="ru-RU"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11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81149" y="1250006"/>
            <a:ext cx="10590415" cy="5166174"/>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algn="just"/>
            <a:r>
              <a:rPr lang="ru-RU" sz="1200" dirty="0">
                <a:solidFill>
                  <a:schemeClr val="tx1"/>
                </a:solidFill>
                <a:latin typeface="Times New Roman" panose="02020603050405020304" pitchFamily="18" charset="0"/>
                <a:cs typeface="Times New Roman" panose="02020603050405020304" pitchFamily="18" charset="0"/>
              </a:rPr>
              <a:t>а) копия документа, удостоверяющего личность молодого ученого, а также членов его семьи, проживающих совместно с ним (супруг(а), а также дети и родители молодого ученого, другие родственники, нетрудоспособные иждивенцы и в исключительных случаях иные граждане, признанные членами семьи молодого ученого, если они вселены в качестве членов своей семьи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б) заверенные надлежащим образом сведения о трудовой деятельности, подтверждающие стаж работы в должностях научных работников и (или) научно-педагогических работников не менее пяти лет, полученные в соответствии со статьей 66.1 Трудового кодекса Российской Федерации на бумажном носителе у работодателя по последнему месту работы (за период работы у данного работодателя), или в многофункциональном центре предоставления государственных и муниципальных услуг, или в Фонде пенсионного и социального страхования Российской Федерации, и (или) копию трудовой книжки, выданные не ранее чем за два месяца до даты представления их в комиссию</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в) копия документа, подтверждающего наличие ученой степени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г) копия свидетельства о заключении брака (для лиц, состоящих в браке), копия свидетельства о расторжении брака (в случае его расторжения), а также копия (копии) свидетельства о рождении ребенка (детей</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д) выписка из домовой книги, либо копия поквартирной карточки, либо иной документ, подтверждающий количество граждан, зарегистрированных в жилом помещении (при наличии регистрации по месту жительства), выданные не ранее чем за три месяца до даты представления их в комиссию, а также копии документов, подтверждающих родственные отношения членов семьи, проживающих совместно с молодым ученым</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е) копии документов, подтверждающих право пользования жилым помещением, занимаемым молодым ученым (договор, ордер, решение о предоставлении жилого помещения, судебное решение о вселении и иные документы), а также сведения из Единого государственного реестра недвижимости об основных характеристиках объекта недвижимости в отношении помещения, занимаемого молодым ученым, находящегося в частной собственности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ж) копии правоустанавливающих документов на объекты недвижимости, права на которые не зарегистрированы в Едином государственном реестре недвижимости</a:t>
            </a:r>
            <a:r>
              <a:rPr lang="ru-RU" sz="1200" dirty="0" smtClean="0">
                <a:solidFill>
                  <a:schemeClr val="tx1"/>
                </a:solidFill>
                <a:latin typeface="Times New Roman" panose="02020603050405020304" pitchFamily="18" charset="0"/>
                <a:cs typeface="Times New Roman" panose="02020603050405020304" pitchFamily="18" charset="0"/>
              </a:rPr>
              <a:t>;</a:t>
            </a:r>
          </a:p>
          <a:p>
            <a:endParaRPr lang="ru-RU" sz="1200" dirty="0">
              <a:solidFill>
                <a:schemeClr val="tx1"/>
              </a:solidFill>
              <a:latin typeface="Times New Roman" panose="02020603050405020304" pitchFamily="18" charset="0"/>
              <a:cs typeface="Times New Roman" panose="02020603050405020304" pitchFamily="18" charset="0"/>
            </a:endParaRPr>
          </a:p>
          <a:p>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81149" y="261503"/>
            <a:ext cx="10738196" cy="9885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dirty="0" smtClean="0">
                <a:latin typeface="Times New Roman" panose="02020603050405020304" pitchFamily="18" charset="0"/>
                <a:cs typeface="Times New Roman" panose="02020603050405020304" pitchFamily="18" charset="0"/>
              </a:rPr>
              <a:t>Документы, необходимые для признания молодого ученого нуждающимся в получении социальной выплаты</a:t>
            </a:r>
            <a:endParaRPr lang="ru-RU"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108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81149" y="1403927"/>
            <a:ext cx="10590415" cy="5377377"/>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algn="just"/>
            <a:r>
              <a:rPr lang="ru-RU" sz="1200" dirty="0" smtClean="0">
                <a:solidFill>
                  <a:schemeClr val="tx1"/>
                </a:solidFill>
                <a:latin typeface="Times New Roman" panose="02020603050405020304" pitchFamily="18" charset="0"/>
                <a:cs typeface="Times New Roman" panose="02020603050405020304" pitchFamily="18" charset="0"/>
              </a:rPr>
              <a:t>з</a:t>
            </a:r>
            <a:r>
              <a:rPr lang="ru-RU" sz="1200" dirty="0">
                <a:solidFill>
                  <a:schemeClr val="tx1"/>
                </a:solidFill>
                <a:latin typeface="Times New Roman" panose="02020603050405020304" pitchFamily="18" charset="0"/>
                <a:cs typeface="Times New Roman" panose="02020603050405020304" pitchFamily="18" charset="0"/>
              </a:rPr>
              <a:t>) справка из бюро технической инвентаризации (или иных организаций, осуществлявших регистрацию права на недвижимое имущество и сделок с ним до передачи указанных полномочий Федеральной службе государственной регистрации, кадастра и картографии), содержащая сведения о наличии (отсутствии) прав собственности на объекты недвижимости у заявителя и членов его семьи (с учетом всех изменений фамилии, имени, отчества (при наличии), проживающих совместно с ним по месту (местам) жительства заявителя и членов семьи;</a:t>
            </a:r>
          </a:p>
          <a:p>
            <a:pPr algn="just"/>
            <a:endParaRPr lang="ru-RU" sz="1200" dirty="0" smtClean="0">
              <a:solidFill>
                <a:schemeClr val="tx1"/>
              </a:solidFill>
              <a:latin typeface="Times New Roman" panose="02020603050405020304" pitchFamily="18" charset="0"/>
              <a:cs typeface="Times New Roman" panose="02020603050405020304" pitchFamily="18" charset="0"/>
            </a:endParaRPr>
          </a:p>
          <a:p>
            <a:pPr algn="just"/>
            <a:r>
              <a:rPr lang="ru-RU" sz="1200" dirty="0" smtClean="0">
                <a:solidFill>
                  <a:schemeClr val="tx1"/>
                </a:solidFill>
                <a:latin typeface="Times New Roman" panose="02020603050405020304" pitchFamily="18" charset="0"/>
                <a:cs typeface="Times New Roman" panose="02020603050405020304" pitchFamily="18" charset="0"/>
              </a:rPr>
              <a:t>и</a:t>
            </a:r>
            <a:r>
              <a:rPr lang="ru-RU" sz="1200" dirty="0">
                <a:solidFill>
                  <a:schemeClr val="tx1"/>
                </a:solidFill>
                <a:latin typeface="Times New Roman" panose="02020603050405020304" pitchFamily="18" charset="0"/>
                <a:cs typeface="Times New Roman" panose="02020603050405020304" pitchFamily="18" charset="0"/>
              </a:rPr>
              <a:t>) документы с предыдущих мест жительства за последние пять лет, указанные в подпунктах "д" и "е" настоящего пункта, в случае если заявитель и члены его семьи, проживающие совместно с ним, зарегистрированы по новому месту жительства в жилом помещении менее пяти лет</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к) сведения из Единого государственного реестра недвижимости о правах лица (заявителя и членов его семьи (с учетом всех изменений фамилии, имени, отчества (при наличии), совместно с ним проживающих), на имевшиеся (имеющиеся) у них объекты недвижимого имущества, расположенные на территории Российской Федерации, за период не менее пяти лет до даты запроса, выданные не ранее чем за два месяца до даты представления их в комиссию</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smtClean="0">
                <a:solidFill>
                  <a:schemeClr val="tx1"/>
                </a:solidFill>
                <a:latin typeface="Times New Roman" panose="02020603050405020304" pitchFamily="18" charset="0"/>
                <a:cs typeface="Times New Roman" panose="02020603050405020304" pitchFamily="18" charset="0"/>
              </a:rPr>
              <a:t>л</a:t>
            </a:r>
            <a:r>
              <a:rPr lang="ru-RU" sz="1200" dirty="0">
                <a:solidFill>
                  <a:schemeClr val="tx1"/>
                </a:solidFill>
                <a:latin typeface="Times New Roman" panose="02020603050405020304" pitchFamily="18" charset="0"/>
                <a:cs typeface="Times New Roman" panose="02020603050405020304" pitchFamily="18" charset="0"/>
              </a:rPr>
              <a:t>) копия заключения о признании помещения непригодным для постоянного проживания, предусмотренного Положением о признании помещения жилым помещением, жилого помещения непригодным для проживания, многоквартирного дома аварийным и подлежащим сносу или реконструкции, садового дома жилым домом и жилого дома садовым домом, утвержденным постановлением Правительства Российской Федерации от 28 января 2006 г. № 47 (при наличии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м) копии свидетельств о перемене имени или справки о перемене имени молодым ученым и (или) членом его семьи (в случае изменения фамилии, имени или отчества</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н) копия документа о порядке пользования жилым помещением (договор, соглашение), в случае если молодой ученый ведет раздельное хозяйство с членами семьи на совместно занимаемой жилой площади</a:t>
            </a:r>
            <a:r>
              <a:rPr lang="ru-RU" sz="1200" dirty="0" smtClean="0">
                <a:solidFill>
                  <a:schemeClr val="tx1"/>
                </a:solidFill>
                <a:latin typeface="Times New Roman" panose="02020603050405020304" pitchFamily="18" charset="0"/>
                <a:cs typeface="Times New Roman" panose="02020603050405020304" pitchFamily="18" charset="0"/>
              </a:rPr>
              <a:t>;</a:t>
            </a:r>
          </a:p>
          <a:p>
            <a:pPr algn="just"/>
            <a:endParaRPr lang="ru-RU" sz="1200" dirty="0">
              <a:solidFill>
                <a:schemeClr val="tx1"/>
              </a:solidFill>
              <a:latin typeface="Times New Roman" panose="02020603050405020304" pitchFamily="18" charset="0"/>
              <a:cs typeface="Times New Roman" panose="02020603050405020304" pitchFamily="18" charset="0"/>
            </a:endParaRPr>
          </a:p>
          <a:p>
            <a:pPr algn="just"/>
            <a:r>
              <a:rPr lang="ru-RU" sz="1200" dirty="0">
                <a:solidFill>
                  <a:schemeClr val="tx1"/>
                </a:solidFill>
                <a:latin typeface="Times New Roman" panose="02020603050405020304" pitchFamily="18" charset="0"/>
                <a:cs typeface="Times New Roman" panose="02020603050405020304" pitchFamily="18" charset="0"/>
              </a:rPr>
              <a:t>о) документ, подтверждающий наличие тяжелой формы хронического заболевания в соответствии с перечнем тяжелых форм хронических заболеваний, при которых невозможно совместное проживание граждан в одной квартире, утвержденным приказом Министерства здравоохранения Российской Федерации от 29 ноября 2012 № 987н, в случае если молодой ученый имеет в составе семьи больного, страдающего тяжелой формой хронического заболевания, при котором совместное проживание с ним в одной квартире невозможно (при наличии).</a:t>
            </a:r>
          </a:p>
        </p:txBody>
      </p:sp>
      <p:sp>
        <p:nvSpPr>
          <p:cNvPr id="6" name="Title 1"/>
          <p:cNvSpPr txBox="1">
            <a:spLocks/>
          </p:cNvSpPr>
          <p:nvPr/>
        </p:nvSpPr>
        <p:spPr>
          <a:xfrm>
            <a:off x="881149" y="261502"/>
            <a:ext cx="10738196" cy="1351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5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51345" y="261502"/>
            <a:ext cx="10437091" cy="1015663"/>
          </a:xfrm>
          <a:prstGeom prst="rect">
            <a:avLst/>
          </a:prstGeom>
        </p:spPr>
        <p:txBody>
          <a:bodyPr wrap="square">
            <a:spAutoFit/>
          </a:bodyPr>
          <a:lstStyle/>
          <a:p>
            <a:pPr algn="ctr"/>
            <a:r>
              <a:rPr lang="ru-RU" sz="3000" dirty="0">
                <a:latin typeface="Times New Roman" panose="02020603050405020304" pitchFamily="18" charset="0"/>
                <a:cs typeface="Times New Roman" panose="02020603050405020304" pitchFamily="18" charset="0"/>
              </a:rPr>
              <a:t>Документы, необходимые для признания молодого ученого нуждающимся в получении социальной выплаты</a:t>
            </a:r>
          </a:p>
        </p:txBody>
      </p:sp>
    </p:spTree>
    <p:extLst>
      <p:ext uri="{BB962C8B-B14F-4D97-AF65-F5344CB8AC3E}">
        <p14:creationId xmlns:p14="http://schemas.microsoft.com/office/powerpoint/2010/main" val="38825739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F5D8706-4482-4520-A417-E86BB8BC93D1}"/>
              </a:ext>
            </a:extLst>
          </p:cNvPr>
          <p:cNvSpPr/>
          <p:nvPr/>
        </p:nvSpPr>
        <p:spPr>
          <a:xfrm>
            <a:off x="1524000" y="92333"/>
            <a:ext cx="9144000" cy="1231106"/>
          </a:xfrm>
          <a:prstGeom prst="rect">
            <a:avLst/>
          </a:prstGeom>
        </p:spPr>
        <p:txBody>
          <a:bodyPr wrap="square" anchor="b">
            <a:spAutoFit/>
          </a:bodyPr>
          <a:lstStyle/>
          <a:p>
            <a:pPr algn="ctr"/>
            <a:r>
              <a:rPr lang="ru-RU" sz="2000" dirty="0">
                <a:latin typeface="Times New Roman" panose="02020603050405020304" pitchFamily="18" charset="0"/>
                <a:cs typeface="Times New Roman" panose="02020603050405020304" pitchFamily="18" charset="0"/>
              </a:rPr>
              <a:t>Документ 1</a:t>
            </a:r>
          </a:p>
          <a:p>
            <a:pPr algn="ctr"/>
            <a:r>
              <a:rPr lang="ru-RU" dirty="0">
                <a:latin typeface="Times New Roman" panose="02020603050405020304" pitchFamily="18" charset="0"/>
                <a:cs typeface="Times New Roman" panose="02020603050405020304" pitchFamily="18" charset="0"/>
              </a:rPr>
              <a:t>«Заявление о признании нуждающимся в получении социальной выплаты, </a:t>
            </a:r>
          </a:p>
          <a:p>
            <a:pPr lvl="0" algn="ctr"/>
            <a:r>
              <a:rPr lang="ru-RU" dirty="0">
                <a:latin typeface="Times New Roman" panose="02020603050405020304" pitchFamily="18" charset="0"/>
                <a:cs typeface="Times New Roman" panose="02020603050405020304" pitchFamily="18" charset="0"/>
              </a:rPr>
              <a:t>поданное на имя руководителя научной/образовательной организации </a:t>
            </a:r>
            <a:endParaRPr lang="ru-RU" dirty="0" smtClean="0">
              <a:latin typeface="Times New Roman" panose="02020603050405020304" pitchFamily="18" charset="0"/>
              <a:cs typeface="Times New Roman" panose="02020603050405020304" pitchFamily="18" charset="0"/>
            </a:endParaRPr>
          </a:p>
          <a:p>
            <a:pPr lvl="0" algn="ctr"/>
            <a:r>
              <a:rPr lang="ru-RU" dirty="0" smtClean="0">
                <a:latin typeface="Times New Roman" panose="02020603050405020304" pitchFamily="18" charset="0"/>
                <a:cs typeface="Times New Roman" panose="02020603050405020304" pitchFamily="18" charset="0"/>
              </a:rPr>
              <a:t>высшего </a:t>
            </a:r>
            <a:r>
              <a:rPr lang="ru-RU" dirty="0">
                <a:latin typeface="Times New Roman" panose="02020603050405020304" pitchFamily="18" charset="0"/>
                <a:cs typeface="Times New Roman" panose="02020603050405020304" pitchFamily="18" charset="0"/>
              </a:rPr>
              <a:t>образования» </a:t>
            </a:r>
          </a:p>
        </p:txBody>
      </p:sp>
      <p:sp>
        <p:nvSpPr>
          <p:cNvPr id="38" name="Rectangle 37">
            <a:extLst>
              <a:ext uri="{FF2B5EF4-FFF2-40B4-BE49-F238E27FC236}">
                <a16:creationId xmlns:a16="http://schemas.microsoft.com/office/drawing/2014/main" id="{8E0BF6A8-7DD7-4570-B735-39E881DE8C3A}"/>
              </a:ext>
            </a:extLst>
          </p:cNvPr>
          <p:cNvSpPr/>
          <p:nvPr/>
        </p:nvSpPr>
        <p:spPr>
          <a:xfrm>
            <a:off x="550415" y="2192785"/>
            <a:ext cx="4385569" cy="2308324"/>
          </a:xfrm>
          <a:prstGeom prst="rect">
            <a:avLst/>
          </a:prstGeom>
          <a:solidFill>
            <a:schemeClr val="bg1"/>
          </a:solidFill>
        </p:spPr>
        <p:txBody>
          <a:bodyPr wrap="square">
            <a:spAutoFit/>
          </a:bodyPr>
          <a:lstStyle/>
          <a:p>
            <a:pPr algn="just"/>
            <a:r>
              <a:rPr lang="ru-RU" sz="1600" dirty="0">
                <a:latin typeface="Times New Roman" panose="02020603050405020304" pitchFamily="18" charset="0"/>
                <a:cs typeface="Times New Roman" panose="02020603050405020304" pitchFamily="18" charset="0"/>
              </a:rPr>
              <a:t>Рекомендуемый образец заявления приведен в приложении к Порядку признания молодых ученых научных организаций и образовательных организаций высшего образования нуждающимися в получении </a:t>
            </a:r>
            <a:r>
              <a:rPr lang="ru-RU" sz="1600" dirty="0" smtClean="0">
                <a:latin typeface="Times New Roman" panose="02020603050405020304" pitchFamily="18" charset="0"/>
                <a:cs typeface="Times New Roman" panose="02020603050405020304" pitchFamily="18" charset="0"/>
              </a:rPr>
              <a:t>социальных выплат </a:t>
            </a:r>
            <a:r>
              <a:rPr lang="ru-RU" sz="1600" dirty="0">
                <a:latin typeface="Times New Roman" panose="02020603050405020304" pitchFamily="18" charset="0"/>
                <a:cs typeface="Times New Roman" panose="02020603050405020304" pitchFamily="18" charset="0"/>
              </a:rPr>
              <a:t>на приобретение </a:t>
            </a:r>
            <a:r>
              <a:rPr lang="ru-RU" sz="1600" dirty="0" smtClean="0">
                <a:latin typeface="Times New Roman" panose="02020603050405020304" pitchFamily="18" charset="0"/>
                <a:cs typeface="Times New Roman" panose="02020603050405020304" pitchFamily="18" charset="0"/>
              </a:rPr>
              <a:t>жилых помещений, </a:t>
            </a:r>
            <a:r>
              <a:rPr lang="ru-RU" sz="1600" dirty="0">
                <a:latin typeface="Times New Roman" panose="02020603050405020304" pitchFamily="18" charset="0"/>
                <a:cs typeface="Times New Roman" panose="02020603050405020304" pitchFamily="18" charset="0"/>
              </a:rPr>
              <a:t>утвержденному приказом Минобрнауки России от </a:t>
            </a:r>
            <a:r>
              <a:rPr lang="ru-RU" sz="1600" dirty="0" smtClean="0">
                <a:latin typeface="Times New Roman" panose="02020603050405020304" pitchFamily="18" charset="0"/>
                <a:cs typeface="Times New Roman" panose="02020603050405020304" pitchFamily="18" charset="0"/>
              </a:rPr>
              <a:t>19.04.2023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422 (далее – Порядок признания)</a:t>
            </a:r>
            <a:endParaRPr lang="ru-RU" sz="1600" dirty="0">
              <a:latin typeface="Times New Roman" panose="02020603050405020304" pitchFamily="18" charset="0"/>
              <a:cs typeface="Times New Roman" panose="02020603050405020304" pitchFamily="18" charset="0"/>
            </a:endParaRPr>
          </a:p>
        </p:txBody>
      </p:sp>
      <p:grpSp>
        <p:nvGrpSpPr>
          <p:cNvPr id="2" name="Группа 1"/>
          <p:cNvGrpSpPr/>
          <p:nvPr/>
        </p:nvGrpSpPr>
        <p:grpSpPr>
          <a:xfrm>
            <a:off x="6205238" y="1306350"/>
            <a:ext cx="4190514" cy="5041277"/>
            <a:chOff x="6205238" y="1306350"/>
            <a:chExt cx="4190514" cy="5041277"/>
          </a:xfrm>
        </p:grpSpPr>
        <p:sp>
          <p:nvSpPr>
            <p:cNvPr id="9" name="Rectangle 18"/>
            <p:cNvSpPr/>
            <p:nvPr/>
          </p:nvSpPr>
          <p:spPr>
            <a:xfrm>
              <a:off x="6268102" y="1358902"/>
              <a:ext cx="216024" cy="1900345"/>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10" name="Rectangle 19"/>
            <p:cNvSpPr/>
            <p:nvPr/>
          </p:nvSpPr>
          <p:spPr>
            <a:xfrm>
              <a:off x="6646805" y="1362982"/>
              <a:ext cx="3748947" cy="1497913"/>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1300" dirty="0">
                  <a:latin typeface="Times New Roman" panose="02020603050405020304" pitchFamily="18" charset="0"/>
                  <a:cs typeface="Times New Roman" panose="02020603050405020304" pitchFamily="18" charset="0"/>
                </a:rPr>
                <a:t>В разделе «Состав семьи» указываются только сведения о совместно проживающих с молодым ученым членах семьи. В соответствии </a:t>
              </a:r>
              <a:r>
                <a:rPr lang="en-US" sz="1300" dirty="0" smtClean="0">
                  <a:latin typeface="Times New Roman" panose="02020603050405020304" pitchFamily="18" charset="0"/>
                  <a:cs typeface="Times New Roman" panose="02020603050405020304" pitchFamily="18" charset="0"/>
                </a:rPr>
                <a:t>                   </a:t>
              </a:r>
              <a:r>
                <a:rPr lang="ru-RU" sz="1300" dirty="0" smtClean="0">
                  <a:latin typeface="Times New Roman" panose="02020603050405020304" pitchFamily="18" charset="0"/>
                  <a:cs typeface="Times New Roman" panose="02020603050405020304" pitchFamily="18" charset="0"/>
                </a:rPr>
                <a:t>со </a:t>
              </a:r>
              <a:r>
                <a:rPr lang="ru-RU" sz="1300" dirty="0">
                  <a:latin typeface="Times New Roman" panose="02020603050405020304" pitchFamily="18" charset="0"/>
                  <a:cs typeface="Times New Roman" panose="02020603050405020304" pitchFamily="18" charset="0"/>
                </a:rPr>
                <a:t>статьей 31 Жилищного кодекса Российской Федерации к членам семьи относятся совместно проживающие с молодым ученым супруг (а), дети, родители</a:t>
              </a:r>
            </a:p>
          </p:txBody>
        </p:sp>
        <p:sp>
          <p:nvSpPr>
            <p:cNvPr id="11" name="Oval 20"/>
            <p:cNvSpPr/>
            <p:nvPr/>
          </p:nvSpPr>
          <p:spPr>
            <a:xfrm>
              <a:off x="6205238" y="1306350"/>
              <a:ext cx="341752" cy="341752"/>
            </a:xfrm>
            <a:prstGeom prst="ellipse">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1</a:t>
              </a:r>
            </a:p>
          </p:txBody>
        </p:sp>
        <p:sp>
          <p:nvSpPr>
            <p:cNvPr id="12" name="Rectangle 21"/>
            <p:cNvSpPr/>
            <p:nvPr/>
          </p:nvSpPr>
          <p:spPr>
            <a:xfrm>
              <a:off x="6268102" y="3151824"/>
              <a:ext cx="216024" cy="1863795"/>
            </a:xfrm>
            <a:prstGeom prst="rect">
              <a:avLst/>
            </a:prstGeom>
            <a:solidFill>
              <a:srgbClr val="5FABD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13" name="Rectangle 22"/>
            <p:cNvSpPr/>
            <p:nvPr/>
          </p:nvSpPr>
          <p:spPr>
            <a:xfrm>
              <a:off x="6646805" y="3155904"/>
              <a:ext cx="3748947" cy="1392137"/>
            </a:xfrm>
            <a:prstGeom prst="rect">
              <a:avLst/>
            </a:prstGeom>
            <a:solidFill>
              <a:srgbClr val="5FABDC">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3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sz="1300" dirty="0">
                  <a:latin typeface="Times New Roman" panose="02020603050405020304" pitchFamily="18" charset="0"/>
                  <a:ea typeface="Calibri" panose="020F0502020204030204" pitchFamily="34" charset="0"/>
                  <a:cs typeface="Times New Roman" panose="02020603050405020304" pitchFamily="18" charset="0"/>
                </a:rPr>
                <a:t>совместном проживании с иными лицами (братьями, сестрами, тетями, дядями, бабушками, дедушками и т.п.) сведения об этих лицах заполняются после сведений о членах семьи</a:t>
              </a:r>
              <a:endParaRPr lang="ru-RU" sz="1300" dirty="0"/>
            </a:p>
          </p:txBody>
        </p:sp>
        <p:sp>
          <p:nvSpPr>
            <p:cNvPr id="14" name="Oval 23"/>
            <p:cNvSpPr/>
            <p:nvPr/>
          </p:nvSpPr>
          <p:spPr>
            <a:xfrm>
              <a:off x="6205238" y="3092607"/>
              <a:ext cx="341752" cy="341752"/>
            </a:xfrm>
            <a:prstGeom prst="ellipse">
              <a:avLst/>
            </a:prstGeom>
            <a:solidFill>
              <a:srgbClr val="216A9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2</a:t>
              </a:r>
            </a:p>
          </p:txBody>
        </p:sp>
        <p:sp>
          <p:nvSpPr>
            <p:cNvPr id="15" name="Rectangle 24"/>
            <p:cNvSpPr/>
            <p:nvPr/>
          </p:nvSpPr>
          <p:spPr>
            <a:xfrm>
              <a:off x="6268102" y="4951410"/>
              <a:ext cx="216024" cy="1396217"/>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16" name="Rectangle 25"/>
            <p:cNvSpPr/>
            <p:nvPr/>
          </p:nvSpPr>
          <p:spPr>
            <a:xfrm>
              <a:off x="6646805" y="4955490"/>
              <a:ext cx="3748947" cy="1392137"/>
            </a:xfrm>
            <a:prstGeom prst="rect">
              <a:avLst/>
            </a:prstGeom>
            <a:solidFill>
              <a:srgbClr val="F4CF3B">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13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3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На </a:t>
              </a:r>
              <a:r>
                <a:rPr lang="ru-RU" sz="1300" dirty="0">
                  <a:latin typeface="Times New Roman" panose="02020603050405020304" pitchFamily="18" charset="0"/>
                  <a:ea typeface="Calibri" panose="020F0502020204030204" pitchFamily="34" charset="0"/>
                  <a:cs typeface="Times New Roman" panose="02020603050405020304" pitchFamily="18" charset="0"/>
                </a:rPr>
                <a:t>заявлении должна стоять </a:t>
              </a:r>
              <a:r>
                <a:rPr lang="ru-RU" sz="1300" dirty="0" smtClean="0">
                  <a:latin typeface="Times New Roman" panose="02020603050405020304" pitchFamily="18" charset="0"/>
                  <a:ea typeface="Calibri" panose="020F0502020204030204" pitchFamily="34" charset="0"/>
                  <a:cs typeface="Times New Roman" panose="02020603050405020304" pitchFamily="18" charset="0"/>
                </a:rPr>
                <a:t> отметка о дате его регистрации в </a:t>
              </a:r>
              <a:r>
                <a:rPr lang="ru-RU" sz="1300" dirty="0">
                  <a:latin typeface="Times New Roman" panose="02020603050405020304" pitchFamily="18" charset="0"/>
                  <a:ea typeface="Calibri" panose="020F0502020204030204" pitchFamily="34" charset="0"/>
                  <a:cs typeface="Times New Roman" panose="02020603050405020304" pitchFamily="18" charset="0"/>
                </a:rPr>
                <a:t>организации</a:t>
              </a:r>
              <a:endParaRPr lang="ru-RU" sz="1300" dirty="0"/>
            </a:p>
          </p:txBody>
        </p:sp>
        <p:sp>
          <p:nvSpPr>
            <p:cNvPr id="17" name="Oval 26"/>
            <p:cNvSpPr/>
            <p:nvPr/>
          </p:nvSpPr>
          <p:spPr>
            <a:xfrm>
              <a:off x="6205238" y="4885528"/>
              <a:ext cx="341752" cy="341752"/>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3</a:t>
              </a:r>
            </a:p>
          </p:txBody>
        </p:sp>
      </p:grpSp>
    </p:spTree>
    <p:extLst>
      <p:ext uri="{BB962C8B-B14F-4D97-AF65-F5344CB8AC3E}">
        <p14:creationId xmlns:p14="http://schemas.microsoft.com/office/powerpoint/2010/main" val="4636513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9998" y="1705536"/>
            <a:ext cx="4218876" cy="3539430"/>
          </a:xfrm>
          <a:prstGeom prst="rect">
            <a:avLst/>
          </a:prstGeom>
          <a:solidFill>
            <a:schemeClr val="bg1"/>
          </a:solidFill>
        </p:spPr>
        <p:txBody>
          <a:bodyPr wrap="square">
            <a:spAutoFit/>
          </a:bodyPr>
          <a:lstStyle/>
          <a:p>
            <a:pPr indent="342900" algn="just"/>
            <a:r>
              <a:rPr lang="ru-RU" sz="1400" dirty="0">
                <a:latin typeface="Times New Roman" panose="02020603050405020304" pitchFamily="18" charset="0"/>
                <a:cs typeface="Times New Roman" panose="02020603050405020304" pitchFamily="18" charset="0"/>
              </a:rPr>
              <a:t>Рекомендуемый образец заявления приведен в приложении № 1 к Порядку оформления и выдачи государственных жилищных сертификатов, предоставляемых молодым ученым научных организаций и образовательных организаций высшего образования,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утвержденному приказом Минобрнауки России от </a:t>
            </a:r>
            <a:r>
              <a:rPr lang="ru-RU" sz="1400" dirty="0" smtClean="0">
                <a:latin typeface="Times New Roman" panose="02020603050405020304" pitchFamily="18" charset="0"/>
                <a:cs typeface="Times New Roman" panose="02020603050405020304" pitchFamily="18" charset="0"/>
              </a:rPr>
              <a:t>19.04.2023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422</a:t>
            </a:r>
            <a:endParaRPr lang="ru-RU" sz="1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84700" y="114931"/>
            <a:ext cx="8983301" cy="954107"/>
          </a:xfrm>
          <a:prstGeom prst="rect">
            <a:avLst/>
          </a:prstGeom>
          <a:noFill/>
        </p:spPr>
        <p:txBody>
          <a:bodyPr wrap="square" rtlCol="0">
            <a:spAutoFit/>
          </a:bodyPr>
          <a:lstStyle/>
          <a:p>
            <a:pPr algn="ctr"/>
            <a:r>
              <a:rPr lang="ru-RU" sz="2000" dirty="0">
                <a:latin typeface="Times New Roman" panose="02020603050405020304" pitchFamily="18" charset="0"/>
                <a:cs typeface="Times New Roman" panose="02020603050405020304" pitchFamily="18" charset="0"/>
              </a:rPr>
              <a:t>Документ 2</a:t>
            </a:r>
          </a:p>
          <a:p>
            <a:pPr algn="ctr"/>
            <a:r>
              <a:rPr lang="ru-RU" dirty="0">
                <a:latin typeface="Times New Roman" panose="02020603050405020304" pitchFamily="18" charset="0"/>
                <a:cs typeface="Times New Roman" panose="02020603050405020304" pitchFamily="18" charset="0"/>
              </a:rPr>
              <a:t>«Заявление о выдаче государственного жилищного сертификата на имя </a:t>
            </a:r>
          </a:p>
          <a:p>
            <a:pPr algn="ctr"/>
            <a:r>
              <a:rPr lang="ru-RU" dirty="0">
                <a:latin typeface="Times New Roman" panose="02020603050405020304" pitchFamily="18" charset="0"/>
                <a:cs typeface="Times New Roman" panose="02020603050405020304" pitchFamily="18" charset="0"/>
              </a:rPr>
              <a:t>Министра науки и высшего образования Российской Федерации»</a:t>
            </a:r>
            <a:endParaRPr lang="en-US" dirty="0">
              <a:latin typeface="Times New Roman" panose="02020603050405020304" pitchFamily="18" charset="0"/>
              <a:cs typeface="Times New Roman" panose="02020603050405020304" pitchFamily="18" charset="0"/>
            </a:endParaRPr>
          </a:p>
        </p:txBody>
      </p:sp>
      <p:grpSp>
        <p:nvGrpSpPr>
          <p:cNvPr id="5" name="Группа 4"/>
          <p:cNvGrpSpPr/>
          <p:nvPr/>
        </p:nvGrpSpPr>
        <p:grpSpPr>
          <a:xfrm>
            <a:off x="6687101" y="1254644"/>
            <a:ext cx="4190515" cy="4815086"/>
            <a:chOff x="6723315" y="521314"/>
            <a:chExt cx="4190515" cy="4815086"/>
          </a:xfrm>
        </p:grpSpPr>
        <p:grpSp>
          <p:nvGrpSpPr>
            <p:cNvPr id="15" name="Группа 14"/>
            <p:cNvGrpSpPr/>
            <p:nvPr/>
          </p:nvGrpSpPr>
          <p:grpSpPr>
            <a:xfrm>
              <a:off x="6723315" y="521314"/>
              <a:ext cx="4190515" cy="3760754"/>
              <a:chOff x="6205237" y="1306350"/>
              <a:chExt cx="4190515" cy="3760754"/>
            </a:xfrm>
          </p:grpSpPr>
          <p:sp>
            <p:nvSpPr>
              <p:cNvPr id="33" name="Rectangle 21"/>
              <p:cNvSpPr/>
              <p:nvPr/>
            </p:nvSpPr>
            <p:spPr>
              <a:xfrm>
                <a:off x="6268101" y="2863973"/>
                <a:ext cx="216025" cy="1129194"/>
              </a:xfrm>
              <a:prstGeom prst="rect">
                <a:avLst/>
              </a:prstGeom>
              <a:solidFill>
                <a:srgbClr val="5FABD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1" name="Rectangle 18"/>
              <p:cNvSpPr/>
              <p:nvPr/>
            </p:nvSpPr>
            <p:spPr>
              <a:xfrm>
                <a:off x="6268101" y="1358903"/>
                <a:ext cx="216025" cy="1505070"/>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2" name="Rectangle 19"/>
              <p:cNvSpPr/>
              <p:nvPr/>
            </p:nvSpPr>
            <p:spPr>
              <a:xfrm>
                <a:off x="6646805" y="1362982"/>
                <a:ext cx="3748947" cy="1392137"/>
              </a:xfrm>
              <a:prstGeom prst="rect">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1300" dirty="0">
                    <a:latin typeface="Times New Roman" panose="02020603050405020304" pitchFamily="18" charset="0"/>
                    <a:cs typeface="Times New Roman" panose="02020603050405020304" pitchFamily="18" charset="0"/>
                  </a:rPr>
                  <a:t>В разделе «Состав семьи» указываются только сведения о совместно проживающих с молодым ученым членах семьи. В соответствии со статьей 31 Жилищного кодекса Российской Федерации к членам семьи относятся совместно проживающие с молодым ученым супруг (а), дети, родители</a:t>
                </a:r>
              </a:p>
            </p:txBody>
          </p:sp>
          <p:sp>
            <p:nvSpPr>
              <p:cNvPr id="23" name="Oval 20"/>
              <p:cNvSpPr/>
              <p:nvPr/>
            </p:nvSpPr>
            <p:spPr>
              <a:xfrm>
                <a:off x="6205238" y="1306350"/>
                <a:ext cx="341752" cy="341752"/>
              </a:xfrm>
              <a:prstGeom prst="ellipse">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1</a:t>
                </a:r>
              </a:p>
            </p:txBody>
          </p:sp>
          <p:sp>
            <p:nvSpPr>
              <p:cNvPr id="25" name="Rectangle 22"/>
              <p:cNvSpPr/>
              <p:nvPr/>
            </p:nvSpPr>
            <p:spPr>
              <a:xfrm>
                <a:off x="6646804" y="2863973"/>
                <a:ext cx="3748947" cy="954803"/>
              </a:xfrm>
              <a:prstGeom prst="rect">
                <a:avLst/>
              </a:prstGeom>
              <a:solidFill>
                <a:srgbClr val="5FABDC">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При </a:t>
                </a:r>
                <a:r>
                  <a:rPr lang="ru-RU" sz="1300" dirty="0">
                    <a:latin typeface="Times New Roman" panose="02020603050405020304" pitchFamily="18" charset="0"/>
                    <a:ea typeface="Calibri" panose="020F0502020204030204" pitchFamily="34" charset="0"/>
                    <a:cs typeface="Times New Roman" panose="02020603050405020304" pitchFamily="18" charset="0"/>
                  </a:rPr>
                  <a:t>совместном проживании с иными лицами (братьями, сестрами, тетями, дядями, бабушками, дедушками и т.п.) сведения об этих лицах заполняются после сведений о членах семьи</a:t>
                </a:r>
                <a:endParaRPr lang="ru-RU" sz="1300" dirty="0"/>
              </a:p>
            </p:txBody>
          </p:sp>
          <p:sp>
            <p:nvSpPr>
              <p:cNvPr id="26" name="Oval 23"/>
              <p:cNvSpPr/>
              <p:nvPr/>
            </p:nvSpPr>
            <p:spPr>
              <a:xfrm>
                <a:off x="6205238" y="2787465"/>
                <a:ext cx="341752" cy="341752"/>
              </a:xfrm>
              <a:prstGeom prst="ellipse">
                <a:avLst/>
              </a:prstGeom>
              <a:solidFill>
                <a:srgbClr val="216A9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2</a:t>
                </a:r>
              </a:p>
            </p:txBody>
          </p:sp>
          <p:sp>
            <p:nvSpPr>
              <p:cNvPr id="27" name="Rectangle 24"/>
              <p:cNvSpPr/>
              <p:nvPr/>
            </p:nvSpPr>
            <p:spPr>
              <a:xfrm>
                <a:off x="6268101" y="3993167"/>
                <a:ext cx="216024" cy="1073937"/>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9" name="Oval 26"/>
              <p:cNvSpPr/>
              <p:nvPr/>
            </p:nvSpPr>
            <p:spPr>
              <a:xfrm>
                <a:off x="6205237" y="3927285"/>
                <a:ext cx="341752" cy="341752"/>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3</a:t>
                </a:r>
              </a:p>
            </p:txBody>
          </p:sp>
          <p:sp>
            <p:nvSpPr>
              <p:cNvPr id="35" name="Oval 23"/>
              <p:cNvSpPr/>
              <p:nvPr/>
            </p:nvSpPr>
            <p:spPr>
              <a:xfrm>
                <a:off x="6205238" y="2804755"/>
                <a:ext cx="341752" cy="341752"/>
              </a:xfrm>
              <a:prstGeom prst="ellipse">
                <a:avLst/>
              </a:prstGeom>
              <a:solidFill>
                <a:srgbClr val="216A97"/>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2</a:t>
                </a:r>
              </a:p>
            </p:txBody>
          </p:sp>
          <p:sp>
            <p:nvSpPr>
              <p:cNvPr id="36" name="Rectangle 25"/>
              <p:cNvSpPr/>
              <p:nvPr/>
            </p:nvSpPr>
            <p:spPr>
              <a:xfrm>
                <a:off x="6646803" y="3962447"/>
                <a:ext cx="3748947" cy="988755"/>
              </a:xfrm>
              <a:prstGeom prst="rect">
                <a:avLst/>
              </a:prstGeom>
              <a:solidFill>
                <a:srgbClr val="F4CF3B">
                  <a:alpha val="50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1400" dirty="0" smtClean="0">
                    <a:latin typeface="Times New Roman" panose="02020603050405020304" pitchFamily="18" charset="0"/>
                    <a:cs typeface="Times New Roman" panose="02020603050405020304" pitchFamily="18" charset="0"/>
                  </a:rPr>
                  <a:t>В </a:t>
                </a:r>
                <a:r>
                  <a:rPr lang="ru-RU" sz="1400" dirty="0">
                    <a:latin typeface="Times New Roman" panose="02020603050405020304" pitchFamily="18" charset="0"/>
                    <a:cs typeface="Times New Roman" panose="02020603050405020304" pitchFamily="18" charset="0"/>
                  </a:rPr>
                  <a:t>заявлении заполняются все предусмотренные сведения. </a:t>
                </a:r>
                <a:endParaRPr lang="en-US" sz="1400" dirty="0" smtClean="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При </a:t>
                </a:r>
                <a:r>
                  <a:rPr lang="ru-RU" sz="1400" dirty="0">
                    <a:latin typeface="Times New Roman" panose="02020603050405020304" pitchFamily="18" charset="0"/>
                    <a:cs typeface="Times New Roman" panose="02020603050405020304" pitchFamily="18" charset="0"/>
                  </a:rPr>
                  <a:t>отсутствии информации для заполнения ставится прочерк («-»)</a:t>
                </a:r>
                <a:endParaRPr lang="ru-RU" sz="1400" dirty="0"/>
              </a:p>
            </p:txBody>
          </p:sp>
        </p:grpSp>
        <p:grpSp>
          <p:nvGrpSpPr>
            <p:cNvPr id="4" name="Группа 3"/>
            <p:cNvGrpSpPr/>
            <p:nvPr/>
          </p:nvGrpSpPr>
          <p:grpSpPr>
            <a:xfrm>
              <a:off x="6723315" y="4198837"/>
              <a:ext cx="4190512" cy="1137563"/>
              <a:chOff x="6723315" y="4975617"/>
              <a:chExt cx="4190512" cy="1137563"/>
            </a:xfrm>
          </p:grpSpPr>
          <p:sp>
            <p:nvSpPr>
              <p:cNvPr id="30" name="Rectangle 24"/>
              <p:cNvSpPr/>
              <p:nvPr/>
            </p:nvSpPr>
            <p:spPr>
              <a:xfrm>
                <a:off x="6786179" y="5041499"/>
                <a:ext cx="216024" cy="1071681"/>
              </a:xfrm>
              <a:prstGeom prst="rect">
                <a:avLst/>
              </a:prstGeom>
              <a:solidFill>
                <a:srgbClr val="CC00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31" name="Rectangle 25"/>
              <p:cNvSpPr/>
              <p:nvPr/>
            </p:nvSpPr>
            <p:spPr>
              <a:xfrm>
                <a:off x="7164880" y="5086617"/>
                <a:ext cx="3748947" cy="1026563"/>
              </a:xfrm>
              <a:prstGeom prst="rect">
                <a:avLst/>
              </a:prstGeom>
              <a:solidFill>
                <a:srgbClr val="CC00CC">
                  <a:alpha val="49804"/>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1400" dirty="0" smtClean="0">
                    <a:latin typeface="Times New Roman" panose="02020603050405020304" pitchFamily="18" charset="0"/>
                    <a:cs typeface="Times New Roman" panose="02020603050405020304" pitchFamily="18" charset="0"/>
                  </a:rPr>
                  <a:t>Заявление </a:t>
                </a:r>
                <a:r>
                  <a:rPr lang="ru-RU" sz="1400" dirty="0">
                    <a:latin typeface="Times New Roman" panose="02020603050405020304" pitchFamily="18" charset="0"/>
                    <a:cs typeface="Times New Roman" panose="02020603050405020304" pitchFamily="18" charset="0"/>
                  </a:rPr>
                  <a:t>подписывается всеми членами семьи, совместно проживающими с молодым ученым (за ребенка (детей) подпись ставится одним из </a:t>
                </a:r>
                <a:r>
                  <a:rPr lang="ru-RU" sz="1400" dirty="0" smtClean="0">
                    <a:latin typeface="Times New Roman" panose="02020603050405020304" pitchFamily="18" charset="0"/>
                    <a:cs typeface="Times New Roman" panose="02020603050405020304" pitchFamily="18" charset="0"/>
                  </a:rPr>
                  <a:t>его (их) </a:t>
                </a:r>
                <a:r>
                  <a:rPr lang="ru-RU" sz="1400" dirty="0">
                    <a:latin typeface="Times New Roman" panose="02020603050405020304" pitchFamily="18" charset="0"/>
                    <a:cs typeface="Times New Roman" panose="02020603050405020304" pitchFamily="18" charset="0"/>
                  </a:rPr>
                  <a:t>законных представителей)</a:t>
                </a:r>
                <a:endParaRPr lang="ru-RU" sz="1400" dirty="0"/>
              </a:p>
            </p:txBody>
          </p:sp>
          <p:sp>
            <p:nvSpPr>
              <p:cNvPr id="32" name="Oval 26"/>
              <p:cNvSpPr/>
              <p:nvPr/>
            </p:nvSpPr>
            <p:spPr>
              <a:xfrm>
                <a:off x="6723315" y="4975617"/>
                <a:ext cx="341752" cy="341752"/>
              </a:xfrm>
              <a:prstGeom prst="ellipse">
                <a:avLst/>
              </a:prstGeom>
              <a:solidFill>
                <a:srgbClr val="CC00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b="1" cap="small" dirty="0">
                    <a:solidFill>
                      <a:prstClr val="white"/>
                    </a:solidFill>
                    <a:effectLst>
                      <a:outerShdw blurRad="25400" dist="38100" dir="2700000" algn="tl">
                        <a:srgbClr val="000000">
                          <a:alpha val="70000"/>
                        </a:srgbClr>
                      </a:outerShdw>
                    </a:effectLst>
                    <a:cs typeface="Arial" pitchFamily="34" charset="0"/>
                  </a:rPr>
                  <a:t>4</a:t>
                </a:r>
              </a:p>
            </p:txBody>
          </p:sp>
        </p:grpSp>
      </p:grpSp>
    </p:spTree>
    <p:extLst>
      <p:ext uri="{BB962C8B-B14F-4D97-AF65-F5344CB8AC3E}">
        <p14:creationId xmlns:p14="http://schemas.microsoft.com/office/powerpoint/2010/main" val="2908711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рямоугольник 39"/>
          <p:cNvSpPr/>
          <p:nvPr/>
        </p:nvSpPr>
        <p:spPr>
          <a:xfrm>
            <a:off x="1868032" y="163458"/>
            <a:ext cx="8799968" cy="1231106"/>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3</a:t>
            </a:r>
          </a:p>
          <a:p>
            <a:pPr algn="ctr"/>
            <a:r>
              <a:rPr lang="ru-RU" dirty="0">
                <a:latin typeface="Times New Roman" panose="02020603050405020304" pitchFamily="18" charset="0"/>
                <a:ea typeface="Calibri" panose="020F0502020204030204" pitchFamily="34" charset="0"/>
              </a:rPr>
              <a:t>«Обязательство о соблюдении условий предоставления социальной выплаты о нерасторжении по своей инициативе трудового договора в течение 5 лет </a:t>
            </a:r>
            <a:endParaRPr lang="ru-RU" dirty="0" smtClean="0">
              <a:latin typeface="Times New Roman" panose="02020603050405020304" pitchFamily="18" charset="0"/>
              <a:ea typeface="Calibri" panose="020F0502020204030204" pitchFamily="34" charset="0"/>
            </a:endParaRPr>
          </a:p>
          <a:p>
            <a:pPr algn="ctr"/>
            <a:r>
              <a:rPr lang="ru-RU" dirty="0" smtClean="0">
                <a:latin typeface="Times New Roman" panose="02020603050405020304" pitchFamily="18" charset="0"/>
                <a:ea typeface="Calibri" panose="020F0502020204030204" pitchFamily="34" charset="0"/>
              </a:rPr>
              <a:t>со </a:t>
            </a:r>
            <a:r>
              <a:rPr lang="ru-RU" dirty="0">
                <a:latin typeface="Times New Roman" panose="02020603050405020304" pitchFamily="18" charset="0"/>
                <a:ea typeface="Calibri" panose="020F0502020204030204" pitchFamily="34" charset="0"/>
              </a:rPr>
              <a:t>дня получения социальной выплаты»</a:t>
            </a:r>
            <a:endParaRPr lang="ru-RU" dirty="0"/>
          </a:p>
        </p:txBody>
      </p:sp>
      <p:sp>
        <p:nvSpPr>
          <p:cNvPr id="42" name="Прямоугольник 41"/>
          <p:cNvSpPr/>
          <p:nvPr/>
        </p:nvSpPr>
        <p:spPr>
          <a:xfrm>
            <a:off x="6630799" y="2146610"/>
            <a:ext cx="3591653" cy="1426160"/>
          </a:xfrm>
          <a:prstGeom prst="rect">
            <a:avLst/>
          </a:prstGeom>
        </p:spPr>
        <p:txBody>
          <a:bodyPr wrap="square">
            <a:spAutoFit/>
          </a:bodyPr>
          <a:lstStyle/>
          <a:p>
            <a:pPr algn="just">
              <a:lnSpc>
                <a:spcPct val="107000"/>
              </a:lnSpc>
              <a:spcAft>
                <a:spcPts val="600"/>
              </a:spcAft>
            </a:pPr>
            <a:r>
              <a:rPr lang="ru-RU" sz="1350" dirty="0">
                <a:latin typeface="Times New Roman" panose="02020603050405020304" pitchFamily="18" charset="0"/>
                <a:ea typeface="Calibri" panose="020F0502020204030204" pitchFamily="34" charset="0"/>
                <a:cs typeface="Times New Roman" panose="02020603050405020304" pitchFamily="18" charset="0"/>
              </a:rPr>
              <a:t>В обязательстве наименование организации излагается в точном соответствии с ее Уставом (без указания на обособленное подразделение головной организации (филиал, представительство, институт и т.п.), в которой работает молодой ученый</a:t>
            </a:r>
            <a:endParaRPr lang="ru-RU"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43" name="Прямоугольник 42"/>
          <p:cNvSpPr/>
          <p:nvPr/>
        </p:nvSpPr>
        <p:spPr>
          <a:xfrm>
            <a:off x="1246169" y="1916876"/>
            <a:ext cx="3653045" cy="4185761"/>
          </a:xfrm>
          <a:prstGeom prst="rect">
            <a:avLst/>
          </a:prstGeom>
          <a:solidFill>
            <a:schemeClr val="bg1"/>
          </a:solidFill>
        </p:spPr>
        <p:txBody>
          <a:bodyPr wrap="square">
            <a:spAutoFit/>
          </a:bodyPr>
          <a:lstStyle/>
          <a:p>
            <a:pPr indent="342900" algn="just"/>
            <a:r>
              <a:rPr lang="ru-RU" sz="1400" dirty="0">
                <a:latin typeface="Times New Roman" panose="02020603050405020304" pitchFamily="18" charset="0"/>
                <a:ea typeface="Calibri" panose="020F0502020204030204" pitchFamily="34" charset="0"/>
                <a:cs typeface="Times New Roman" panose="02020603050405020304" pitchFamily="18" charset="0"/>
              </a:rPr>
              <a:t>Рекомендуемый образец обязательства приведен в приложении № 2 к </a:t>
            </a:r>
            <a:r>
              <a:rPr lang="ru-RU" sz="1400" dirty="0">
                <a:latin typeface="Times New Roman" panose="02020603050405020304" pitchFamily="18" charset="0"/>
                <a:cs typeface="Times New Roman" panose="02020603050405020304" pitchFamily="18" charset="0"/>
              </a:rPr>
              <a:t>Порядку оформления и выдачи государственных жилищных сертификатов, предоставляемых молодым ученым научных организаций и образовательных организаций высшего образования,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утвержденному приказом Минобрнауки России от </a:t>
            </a:r>
            <a:r>
              <a:rPr lang="ru-RU" sz="1400" dirty="0" smtClean="0">
                <a:latin typeface="Times New Roman" panose="02020603050405020304" pitchFamily="18" charset="0"/>
                <a:cs typeface="Times New Roman" panose="02020603050405020304" pitchFamily="18" charset="0"/>
              </a:rPr>
              <a:t>19.04.2023 </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422</a:t>
            </a:r>
            <a:endParaRPr lang="ru-RU" sz="1400" dirty="0">
              <a:latin typeface="Times New Roman" panose="02020603050405020304" pitchFamily="18" charset="0"/>
              <a:cs typeface="Times New Roman" panose="02020603050405020304" pitchFamily="18" charset="0"/>
            </a:endParaRPr>
          </a:p>
        </p:txBody>
      </p:sp>
      <p:cxnSp>
        <p:nvCxnSpPr>
          <p:cNvPr id="10" name="直接连接符 72"/>
          <p:cNvCxnSpPr>
            <a:stCxn id="18" idx="7"/>
            <a:endCxn id="33" idx="3"/>
          </p:cNvCxnSpPr>
          <p:nvPr/>
        </p:nvCxnSpPr>
        <p:spPr>
          <a:xfrm flipH="1">
            <a:off x="5154187" y="2933601"/>
            <a:ext cx="1302994" cy="89286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72"/>
          <p:cNvCxnSpPr>
            <a:stCxn id="33" idx="1"/>
            <a:endCxn id="24" idx="5"/>
          </p:cNvCxnSpPr>
          <p:nvPr/>
        </p:nvCxnSpPr>
        <p:spPr>
          <a:xfrm>
            <a:off x="5154186" y="3658102"/>
            <a:ext cx="1308428" cy="87538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73"/>
          <p:cNvGrpSpPr/>
          <p:nvPr/>
        </p:nvGrpSpPr>
        <p:grpSpPr>
          <a:xfrm>
            <a:off x="6248508" y="2893295"/>
            <a:ext cx="248978" cy="248978"/>
            <a:chOff x="304800" y="673100"/>
            <a:chExt cx="4000500" cy="4000500"/>
          </a:xfrm>
          <a:effectLst>
            <a:outerShdw blurRad="317500" dist="190500" dir="8100000" algn="tr" rotWithShape="0">
              <a:prstClr val="black">
                <a:alpha val="50000"/>
              </a:prstClr>
            </a:outerShdw>
          </a:effectLst>
        </p:grpSpPr>
        <p:sp>
          <p:nvSpPr>
            <p:cNvPr id="17"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8"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nvGrpSpPr>
          <p:cNvPr id="22" name="组合 73"/>
          <p:cNvGrpSpPr/>
          <p:nvPr/>
        </p:nvGrpSpPr>
        <p:grpSpPr>
          <a:xfrm>
            <a:off x="6253941" y="4324816"/>
            <a:ext cx="248978" cy="248978"/>
            <a:chOff x="304800" y="673100"/>
            <a:chExt cx="4000500" cy="4000500"/>
          </a:xfrm>
          <a:effectLst>
            <a:outerShdw blurRad="317500" dist="190500" dir="8100000" algn="tr" rotWithShape="0">
              <a:prstClr val="black">
                <a:alpha val="50000"/>
              </a:prstClr>
            </a:outerShdw>
          </a:effectLst>
        </p:grpSpPr>
        <p:sp>
          <p:nvSpPr>
            <p:cNvPr id="23"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4"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
        <p:nvSpPr>
          <p:cNvPr id="20" name="TextBox 19"/>
          <p:cNvSpPr txBox="1"/>
          <p:nvPr/>
        </p:nvSpPr>
        <p:spPr>
          <a:xfrm>
            <a:off x="6630798" y="4253795"/>
            <a:ext cx="3591653" cy="923330"/>
          </a:xfrm>
          <a:prstGeom prst="rect">
            <a:avLst/>
          </a:prstGeom>
          <a:noFill/>
        </p:spPr>
        <p:txBody>
          <a:bodyPr wrap="square" rtlCol="0">
            <a:spAutoFit/>
          </a:bodyPr>
          <a:lstStyle/>
          <a:p>
            <a:pPr algn="just"/>
            <a:r>
              <a:rPr lang="ru-RU" sz="1350" dirty="0">
                <a:latin typeface="Times New Roman" panose="02020603050405020304" pitchFamily="18" charset="0"/>
                <a:cs typeface="Times New Roman" panose="02020603050405020304" pitchFamily="18" charset="0"/>
              </a:rPr>
              <a:t>Последствия несоблюдения обязательства установлены п. 23 Правил, утвержденных постановлением Правительства Российской Федерации от 17.12.2010 № 1050</a:t>
            </a:r>
          </a:p>
        </p:txBody>
      </p:sp>
      <p:grpSp>
        <p:nvGrpSpPr>
          <p:cNvPr id="31" name="组合 73"/>
          <p:cNvGrpSpPr/>
          <p:nvPr/>
        </p:nvGrpSpPr>
        <p:grpSpPr>
          <a:xfrm>
            <a:off x="5113882" y="3617796"/>
            <a:ext cx="248978" cy="248978"/>
            <a:chOff x="304800" y="673100"/>
            <a:chExt cx="4000500" cy="4000500"/>
          </a:xfrm>
          <a:effectLst>
            <a:outerShdw blurRad="317500" dist="190500" dir="8100000" algn="tr" rotWithShape="0">
              <a:prstClr val="black">
                <a:alpha val="50000"/>
              </a:prstClr>
            </a:outerShdw>
          </a:effectLst>
        </p:grpSpPr>
        <p:sp>
          <p:nvSpPr>
            <p:cNvPr id="32"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3"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spTree>
    <p:extLst>
      <p:ext uri="{BB962C8B-B14F-4D97-AF65-F5344CB8AC3E}">
        <p14:creationId xmlns:p14="http://schemas.microsoft.com/office/powerpoint/2010/main" val="2690132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42"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2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par>
                                <p:cTn id="41" presetID="42"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288"/>
          <p:cNvSpPr/>
          <p:nvPr/>
        </p:nvSpPr>
        <p:spPr>
          <a:xfrm>
            <a:off x="5270370" y="4619653"/>
            <a:ext cx="802412" cy="756075"/>
          </a:xfrm>
          <a:prstGeom prst="diamond">
            <a:avLst/>
          </a:prstGeom>
          <a:solidFill>
            <a:srgbClr val="EB223D"/>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03</a:t>
            </a:r>
          </a:p>
        </p:txBody>
      </p:sp>
      <p:sp>
        <p:nvSpPr>
          <p:cNvPr id="15" name="TextBox 299"/>
          <p:cNvSpPr txBox="1">
            <a:spLocks/>
          </p:cNvSpPr>
          <p:nvPr/>
        </p:nvSpPr>
        <p:spPr>
          <a:xfrm>
            <a:off x="5871232" y="4540192"/>
            <a:ext cx="5092690" cy="857432"/>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Копия паспорта  </a:t>
            </a:r>
            <a:r>
              <a:rPr lang="ru-RU" sz="1400" dirty="0" smtClean="0">
                <a:latin typeface="Times New Roman" panose="02020603050405020304" pitchFamily="18" charset="0"/>
                <a:cs typeface="Times New Roman" panose="02020603050405020304" pitchFamily="18" charset="0"/>
              </a:rPr>
              <a:t>заверяется </a:t>
            </a:r>
            <a:r>
              <a:rPr lang="ru-RU" sz="1400" dirty="0">
                <a:latin typeface="Times New Roman" panose="02020603050405020304" pitchFamily="18" charset="0"/>
                <a:cs typeface="Times New Roman" panose="02020603050405020304" pitchFamily="18" charset="0"/>
              </a:rPr>
              <a:t>нотариусом не ранее чем </a:t>
            </a:r>
            <a:r>
              <a:rPr lang="ru-RU" sz="1400" dirty="0" smtClean="0">
                <a:latin typeface="Times New Roman" panose="02020603050405020304" pitchFamily="18" charset="0"/>
                <a:cs typeface="Times New Roman" panose="02020603050405020304" pitchFamily="18" charset="0"/>
              </a:rPr>
              <a:t>за                          3 </a:t>
            </a:r>
            <a:r>
              <a:rPr lang="ru-RU" sz="1400" dirty="0">
                <a:latin typeface="Times New Roman" panose="02020603050405020304" pitchFamily="18" charset="0"/>
                <a:cs typeface="Times New Roman" panose="02020603050405020304" pitchFamily="18" charset="0"/>
              </a:rPr>
              <a:t>месяца до даты представления на жилищную комиссию организации, в которой работает молодой ученый</a:t>
            </a:r>
            <a:endParaRPr lang="ru-RU" altLang="zh-CN" sz="14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7" name="Diamond 290"/>
          <p:cNvSpPr/>
          <p:nvPr/>
        </p:nvSpPr>
        <p:spPr>
          <a:xfrm>
            <a:off x="5263380" y="3299367"/>
            <a:ext cx="802412" cy="756075"/>
          </a:xfrm>
          <a:prstGeom prst="diamond">
            <a:avLst/>
          </a:prstGeom>
          <a:solidFill>
            <a:srgbClr val="F5992D"/>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02</a:t>
            </a:r>
          </a:p>
        </p:txBody>
      </p:sp>
      <p:sp>
        <p:nvSpPr>
          <p:cNvPr id="19" name="TextBox 297"/>
          <p:cNvSpPr txBox="1">
            <a:spLocks/>
          </p:cNvSpPr>
          <p:nvPr/>
        </p:nvSpPr>
        <p:spPr>
          <a:xfrm>
            <a:off x="5864242" y="3277471"/>
            <a:ext cx="5092690" cy="799867"/>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Копия паспорта (все страницы) </a:t>
            </a:r>
            <a:r>
              <a:rPr lang="ru-RU" sz="1400" dirty="0" smtClean="0">
                <a:latin typeface="Times New Roman" panose="02020603050405020304" pitchFamily="18" charset="0"/>
                <a:cs typeface="Times New Roman" panose="02020603050405020304" pitchFamily="18" charset="0"/>
              </a:rPr>
              <a:t>заверяется </a:t>
            </a:r>
            <a:r>
              <a:rPr lang="ru-RU" sz="1400" dirty="0">
                <a:latin typeface="Times New Roman" panose="02020603050405020304" pitchFamily="18" charset="0"/>
                <a:cs typeface="Times New Roman" panose="02020603050405020304" pitchFamily="18" charset="0"/>
              </a:rPr>
              <a:t>в нотариальном порядке</a:t>
            </a:r>
          </a:p>
        </p:txBody>
      </p:sp>
      <p:sp>
        <p:nvSpPr>
          <p:cNvPr id="21" name="Diamond 292"/>
          <p:cNvSpPr/>
          <p:nvPr/>
        </p:nvSpPr>
        <p:spPr>
          <a:xfrm>
            <a:off x="5270373" y="2058543"/>
            <a:ext cx="802412" cy="756075"/>
          </a:xfrm>
          <a:prstGeom prst="diamond">
            <a:avLst/>
          </a:prstGeom>
          <a:solidFill>
            <a:srgbClr val="7FB34C"/>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01</a:t>
            </a:r>
          </a:p>
        </p:txBody>
      </p:sp>
      <p:sp>
        <p:nvSpPr>
          <p:cNvPr id="23" name="TextBox 295"/>
          <p:cNvSpPr txBox="1">
            <a:spLocks/>
          </p:cNvSpPr>
          <p:nvPr/>
        </p:nvSpPr>
        <p:spPr>
          <a:xfrm>
            <a:off x="5871232" y="2058543"/>
            <a:ext cx="5092690" cy="777971"/>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Документом, удостоверяющим личность молодого ученого, является паспорт гражданина Российской Федерации</a:t>
            </a:r>
          </a:p>
        </p:txBody>
      </p:sp>
      <p:sp>
        <p:nvSpPr>
          <p:cNvPr id="24" name="Прямоугольник 23"/>
          <p:cNvSpPr/>
          <p:nvPr/>
        </p:nvSpPr>
        <p:spPr>
          <a:xfrm>
            <a:off x="1524000" y="144247"/>
            <a:ext cx="9144000" cy="677108"/>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4</a:t>
            </a:r>
          </a:p>
          <a:p>
            <a:pPr algn="ctr"/>
            <a:r>
              <a:rPr lang="ru-RU" dirty="0">
                <a:latin typeface="Times New Roman" panose="02020603050405020304" pitchFamily="18" charset="0"/>
                <a:ea typeface="Calibri" panose="020F0502020204030204" pitchFamily="34" charset="0"/>
              </a:rPr>
              <a:t>«Копия документа, удостоверяющего личность молодого ученого»</a:t>
            </a:r>
            <a:endParaRPr lang="ru-RU" dirty="0"/>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21569" t="4406" r="13395" b="3393"/>
          <a:stretch/>
        </p:blipFill>
        <p:spPr>
          <a:xfrm>
            <a:off x="1524000" y="1620706"/>
            <a:ext cx="3114403" cy="4415235"/>
          </a:xfrm>
          <a:prstGeom prst="rect">
            <a:avLst/>
          </a:prstGeom>
        </p:spPr>
      </p:pic>
      <p:sp>
        <p:nvSpPr>
          <p:cNvPr id="4" name="Прямоугольник 3"/>
          <p:cNvSpPr/>
          <p:nvPr/>
        </p:nvSpPr>
        <p:spPr>
          <a:xfrm>
            <a:off x="0" y="709059"/>
            <a:ext cx="12192000" cy="369332"/>
          </a:xfrm>
          <a:prstGeom prst="rect">
            <a:avLst/>
          </a:prstGeom>
        </p:spPr>
        <p:txBody>
          <a:bodyPr wrap="square">
            <a:spAutoFit/>
          </a:bodyPr>
          <a:lstStyle/>
          <a:p>
            <a:pPr algn="ctr"/>
            <a:r>
              <a:rPr lang="ru-RU" dirty="0" smtClean="0">
                <a:latin typeface="Times New Roman" panose="02020603050405020304" pitchFamily="18" charset="0"/>
                <a:ea typeface="Calibri" panose="020F0502020204030204" pitchFamily="34" charset="0"/>
                <a:cs typeface="Times New Roman" panose="02020603050405020304" pitchFamily="18" charset="0"/>
              </a:rPr>
              <a:t>(подпункт «а»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a:t>
            </a:r>
            <a:r>
              <a:rPr lang="ru-RU" dirty="0" smtClean="0">
                <a:latin typeface="Times New Roman" panose="02020603050405020304" pitchFamily="18" charset="0"/>
                <a:ea typeface="Calibri" panose="020F0502020204030204" pitchFamily="34" charset="0"/>
                <a:cs typeface="Times New Roman" panose="02020603050405020304" pitchFamily="18" charset="0"/>
              </a:rPr>
              <a:t>Порядка признания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3180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fltVal val="0"/>
                                          </p:val>
                                        </p:tav>
                                        <p:tav tm="100000">
                                          <p:val>
                                            <p:strVal val="#ppt_w"/>
                                          </p:val>
                                        </p:tav>
                                      </p:tavLst>
                                    </p:anim>
                                    <p:anim calcmode="lin" valueType="num">
                                      <p:cBhvr>
                                        <p:cTn id="21" dur="1000" fill="hold"/>
                                        <p:tgtEl>
                                          <p:spTgt spid="21"/>
                                        </p:tgtEl>
                                        <p:attrNameLst>
                                          <p:attrName>ppt_h</p:attrName>
                                        </p:attrNameLst>
                                      </p:cBhvr>
                                      <p:tavLst>
                                        <p:tav tm="0">
                                          <p:val>
                                            <p:fltVal val="0"/>
                                          </p:val>
                                        </p:tav>
                                        <p:tav tm="100000">
                                          <p:val>
                                            <p:strVal val="#ppt_h"/>
                                          </p:val>
                                        </p:tav>
                                      </p:tavLst>
                                    </p:anim>
                                    <p:anim calcmode="lin" valueType="num">
                                      <p:cBhvr>
                                        <p:cTn id="22" dur="1000" fill="hold"/>
                                        <p:tgtEl>
                                          <p:spTgt spid="21"/>
                                        </p:tgtEl>
                                        <p:attrNameLst>
                                          <p:attrName>style.rotation</p:attrName>
                                        </p:attrNameLst>
                                      </p:cBhvr>
                                      <p:tavLst>
                                        <p:tav tm="0">
                                          <p:val>
                                            <p:fltVal val="90"/>
                                          </p:val>
                                        </p:tav>
                                        <p:tav tm="100000">
                                          <p:val>
                                            <p:fltVal val="0"/>
                                          </p:val>
                                        </p:tav>
                                      </p:tavLst>
                                    </p:anim>
                                    <p:animEffect transition="in" filter="fade">
                                      <p:cBhvr>
                                        <p:cTn id="23" dur="1000"/>
                                        <p:tgtEl>
                                          <p:spTgt spid="21"/>
                                        </p:tgtEl>
                                      </p:cBhvr>
                                    </p:animEffect>
                                  </p:childTnLst>
                                </p:cTn>
                              </p:par>
                            </p:childTnLst>
                          </p:cTn>
                        </p:par>
                        <p:par>
                          <p:cTn id="24" fill="hold">
                            <p:stCondLst>
                              <p:cond delay="3000"/>
                            </p:stCondLst>
                            <p:childTnLst>
                              <p:par>
                                <p:cTn id="25" presetID="6"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circle(in)">
                                      <p:cBhvr>
                                        <p:cTn id="27" dur="2000"/>
                                        <p:tgtEl>
                                          <p:spTgt spid="23"/>
                                        </p:tgtEl>
                                      </p:cBhvr>
                                    </p:animEffect>
                                  </p:childTnLst>
                                </p:cTn>
                              </p:par>
                            </p:childTnLst>
                          </p:cTn>
                        </p:par>
                        <p:par>
                          <p:cTn id="28" fill="hold">
                            <p:stCondLst>
                              <p:cond delay="5000"/>
                            </p:stCondLst>
                            <p:childTnLst>
                              <p:par>
                                <p:cTn id="29" presetID="31"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par>
                          <p:cTn id="35" fill="hold">
                            <p:stCondLst>
                              <p:cond delay="6000"/>
                            </p:stCondLst>
                            <p:childTnLst>
                              <p:par>
                                <p:cTn id="36" presetID="6"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8000"/>
                            </p:stCondLst>
                            <p:childTnLst>
                              <p:par>
                                <p:cTn id="40" presetID="31"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fltVal val="0"/>
                                          </p:val>
                                        </p:tav>
                                        <p:tav tm="100000">
                                          <p:val>
                                            <p:strVal val="#ppt_w"/>
                                          </p:val>
                                        </p:tav>
                                      </p:tavLst>
                                    </p:anim>
                                    <p:anim calcmode="lin" valueType="num">
                                      <p:cBhvr>
                                        <p:cTn id="43" dur="1000" fill="hold"/>
                                        <p:tgtEl>
                                          <p:spTgt spid="13"/>
                                        </p:tgtEl>
                                        <p:attrNameLst>
                                          <p:attrName>ppt_h</p:attrName>
                                        </p:attrNameLst>
                                      </p:cBhvr>
                                      <p:tavLst>
                                        <p:tav tm="0">
                                          <p:val>
                                            <p:fltVal val="0"/>
                                          </p:val>
                                        </p:tav>
                                        <p:tav tm="100000">
                                          <p:val>
                                            <p:strVal val="#ppt_h"/>
                                          </p:val>
                                        </p:tav>
                                      </p:tavLst>
                                    </p:anim>
                                    <p:anim calcmode="lin" valueType="num">
                                      <p:cBhvr>
                                        <p:cTn id="44" dur="1000" fill="hold"/>
                                        <p:tgtEl>
                                          <p:spTgt spid="13"/>
                                        </p:tgtEl>
                                        <p:attrNameLst>
                                          <p:attrName>style.rotation</p:attrName>
                                        </p:attrNameLst>
                                      </p:cBhvr>
                                      <p:tavLst>
                                        <p:tav tm="0">
                                          <p:val>
                                            <p:fltVal val="90"/>
                                          </p:val>
                                        </p:tav>
                                        <p:tav tm="100000">
                                          <p:val>
                                            <p:fltVal val="0"/>
                                          </p:val>
                                        </p:tav>
                                      </p:tavLst>
                                    </p:anim>
                                    <p:animEffect transition="in" filter="fade">
                                      <p:cBhvr>
                                        <p:cTn id="45" dur="1000"/>
                                        <p:tgtEl>
                                          <p:spTgt spid="13"/>
                                        </p:tgtEl>
                                      </p:cBhvr>
                                    </p:animEffect>
                                  </p:childTnLst>
                                </p:cTn>
                              </p:par>
                            </p:childTnLst>
                          </p:cTn>
                        </p:par>
                        <p:par>
                          <p:cTn id="46" fill="hold">
                            <p:stCondLst>
                              <p:cond delay="9000"/>
                            </p:stCondLst>
                            <p:childTnLst>
                              <p:par>
                                <p:cTn id="47" presetID="6"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circle(in)">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animBg="1"/>
      <p:bldP spid="19" grpId="0"/>
      <p:bldP spid="21"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288"/>
          <p:cNvSpPr/>
          <p:nvPr/>
        </p:nvSpPr>
        <p:spPr>
          <a:xfrm>
            <a:off x="244594" y="4894443"/>
            <a:ext cx="770912" cy="668854"/>
          </a:xfrm>
          <a:prstGeom prst="diamond">
            <a:avLst/>
          </a:prstGeom>
          <a:solidFill>
            <a:srgbClr val="EB223D"/>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03</a:t>
            </a:r>
          </a:p>
        </p:txBody>
      </p:sp>
      <p:sp>
        <p:nvSpPr>
          <p:cNvPr id="15" name="TextBox 299"/>
          <p:cNvSpPr txBox="1">
            <a:spLocks/>
          </p:cNvSpPr>
          <p:nvPr/>
        </p:nvSpPr>
        <p:spPr>
          <a:xfrm>
            <a:off x="834601" y="4894443"/>
            <a:ext cx="5006907" cy="758518"/>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Копии документов  </a:t>
            </a:r>
            <a:r>
              <a:rPr lang="ru-RU" sz="1400" dirty="0" smtClean="0">
                <a:latin typeface="Times New Roman" panose="02020603050405020304" pitchFamily="18" charset="0"/>
                <a:cs typeface="Times New Roman" panose="02020603050405020304" pitchFamily="18" charset="0"/>
              </a:rPr>
              <a:t>заверяются </a:t>
            </a:r>
            <a:r>
              <a:rPr lang="ru-RU" sz="1400" dirty="0">
                <a:latin typeface="Times New Roman" panose="02020603050405020304" pitchFamily="18" charset="0"/>
                <a:cs typeface="Times New Roman" panose="02020603050405020304" pitchFamily="18" charset="0"/>
              </a:rPr>
              <a:t>нотариусом не ранее чем </a:t>
            </a:r>
            <a:r>
              <a:rPr lang="ru-RU" sz="1400" dirty="0" smtClean="0">
                <a:latin typeface="Times New Roman" panose="02020603050405020304" pitchFamily="18" charset="0"/>
                <a:cs typeface="Times New Roman" panose="02020603050405020304" pitchFamily="18" charset="0"/>
              </a:rPr>
              <a:t>за                             </a:t>
            </a:r>
            <a:r>
              <a:rPr lang="ru-RU" sz="1400" dirty="0">
                <a:latin typeface="Times New Roman" panose="02020603050405020304" pitchFamily="18" charset="0"/>
                <a:cs typeface="Times New Roman" panose="02020603050405020304" pitchFamily="18" charset="0"/>
              </a:rPr>
              <a:t>3 месяца до даты представления на жилищную комиссию организации, в которой работает молодой ученый</a:t>
            </a:r>
            <a:endParaRPr lang="ru-RU" altLang="zh-CN" sz="14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7" name="Diamond 290"/>
          <p:cNvSpPr/>
          <p:nvPr/>
        </p:nvSpPr>
        <p:spPr>
          <a:xfrm>
            <a:off x="257333" y="3487439"/>
            <a:ext cx="770912" cy="668854"/>
          </a:xfrm>
          <a:prstGeom prst="diamond">
            <a:avLst/>
          </a:prstGeom>
          <a:solidFill>
            <a:srgbClr val="F5992D"/>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02</a:t>
            </a:r>
          </a:p>
        </p:txBody>
      </p:sp>
      <p:sp>
        <p:nvSpPr>
          <p:cNvPr id="19" name="TextBox 297"/>
          <p:cNvSpPr txBox="1">
            <a:spLocks/>
          </p:cNvSpPr>
          <p:nvPr/>
        </p:nvSpPr>
        <p:spPr>
          <a:xfrm>
            <a:off x="827886" y="3495050"/>
            <a:ext cx="5013622" cy="707594"/>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Копии паспортов </a:t>
            </a:r>
            <a:r>
              <a:rPr lang="ru-RU" sz="1400" dirty="0" smtClean="0">
                <a:latin typeface="Times New Roman" panose="02020603050405020304" pitchFamily="18" charset="0"/>
                <a:cs typeface="Times New Roman" panose="02020603050405020304" pitchFamily="18" charset="0"/>
              </a:rPr>
              <a:t>(все страницы) членов </a:t>
            </a:r>
            <a:r>
              <a:rPr lang="ru-RU" sz="1400" dirty="0">
                <a:latin typeface="Times New Roman" panose="02020603050405020304" pitchFamily="18" charset="0"/>
                <a:cs typeface="Times New Roman" panose="02020603050405020304" pitchFamily="18" charset="0"/>
              </a:rPr>
              <a:t>семьи, свидетельств о рождении детей </a:t>
            </a:r>
            <a:r>
              <a:rPr lang="ru-RU" sz="1400" dirty="0" smtClean="0">
                <a:latin typeface="Times New Roman" panose="02020603050405020304" pitchFamily="18" charset="0"/>
                <a:cs typeface="Times New Roman" panose="02020603050405020304" pitchFamily="18" charset="0"/>
              </a:rPr>
              <a:t>заверяются </a:t>
            </a:r>
            <a:r>
              <a:rPr lang="ru-RU" sz="1400" dirty="0">
                <a:latin typeface="Times New Roman" panose="02020603050405020304" pitchFamily="18" charset="0"/>
                <a:cs typeface="Times New Roman" panose="02020603050405020304" pitchFamily="18" charset="0"/>
              </a:rPr>
              <a:t>в нотариальном порядке</a:t>
            </a:r>
          </a:p>
        </p:txBody>
      </p:sp>
      <p:sp>
        <p:nvSpPr>
          <p:cNvPr id="21" name="Diamond 292"/>
          <p:cNvSpPr/>
          <p:nvPr/>
        </p:nvSpPr>
        <p:spPr>
          <a:xfrm>
            <a:off x="257333" y="2204693"/>
            <a:ext cx="770912" cy="668854"/>
          </a:xfrm>
          <a:prstGeom prst="diamond">
            <a:avLst/>
          </a:prstGeom>
          <a:solidFill>
            <a:srgbClr val="7FB34C"/>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01</a:t>
            </a:r>
          </a:p>
        </p:txBody>
      </p:sp>
      <p:sp>
        <p:nvSpPr>
          <p:cNvPr id="23" name="TextBox 295"/>
          <p:cNvSpPr txBox="1">
            <a:spLocks/>
          </p:cNvSpPr>
          <p:nvPr/>
        </p:nvSpPr>
        <p:spPr>
          <a:xfrm>
            <a:off x="834603" y="2204693"/>
            <a:ext cx="5086803" cy="688224"/>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Документом, удостоверяющим личность члена семьи молодого ученого, является паспорт </a:t>
            </a: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свидетельство о рождении ребенка)</a:t>
            </a:r>
          </a:p>
        </p:txBody>
      </p:sp>
      <p:sp>
        <p:nvSpPr>
          <p:cNvPr id="24" name="Прямоугольник 23"/>
          <p:cNvSpPr/>
          <p:nvPr/>
        </p:nvSpPr>
        <p:spPr>
          <a:xfrm>
            <a:off x="1524000" y="108632"/>
            <a:ext cx="9144000" cy="954107"/>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Документ 5</a:t>
            </a:r>
          </a:p>
          <a:p>
            <a:pPr algn="ctr"/>
            <a:r>
              <a:rPr lang="ru-RU" dirty="0">
                <a:latin typeface="Times New Roman" panose="02020603050405020304" pitchFamily="18" charset="0"/>
                <a:cs typeface="Times New Roman" panose="02020603050405020304" pitchFamily="18" charset="0"/>
              </a:rPr>
              <a:t>«Копия документа, удостоверяющего личность члена семьи молодого ученого, проживающего совместно с ним»</a:t>
            </a:r>
          </a:p>
        </p:txBody>
      </p:sp>
      <p:sp>
        <p:nvSpPr>
          <p:cNvPr id="2" name="Прямоугольник 1"/>
          <p:cNvSpPr/>
          <p:nvPr/>
        </p:nvSpPr>
        <p:spPr>
          <a:xfrm>
            <a:off x="6040827" y="1847200"/>
            <a:ext cx="5651064" cy="3539430"/>
          </a:xfrm>
          <a:prstGeom prst="rect">
            <a:avLst/>
          </a:prstGeom>
        </p:spPr>
        <p:txBody>
          <a:bodyPr wrap="square">
            <a:spAutoFit/>
          </a:bodyPr>
          <a:lstStyle/>
          <a:p>
            <a:pPr indent="342900" algn="just"/>
            <a:r>
              <a:rPr lang="ru-RU" sz="1600" dirty="0">
                <a:latin typeface="Times New Roman" panose="02020603050405020304" pitchFamily="18" charset="0"/>
                <a:ea typeface="Calibri" panose="020F0502020204030204" pitchFamily="34" charset="0"/>
                <a:cs typeface="Times New Roman" panose="02020603050405020304" pitchFamily="18" charset="0"/>
              </a:rPr>
              <a:t>К членам семьи молодого ученого относятся:</a:t>
            </a:r>
          </a:p>
          <a:p>
            <a:pPr indent="342900" algn="just"/>
            <a:r>
              <a:rPr lang="ru-RU" sz="1600" dirty="0">
                <a:latin typeface="Times New Roman" panose="02020603050405020304" pitchFamily="18" charset="0"/>
                <a:ea typeface="Calibri" panose="020F0502020204030204" pitchFamily="34" charset="0"/>
                <a:cs typeface="Times New Roman" panose="02020603050405020304" pitchFamily="18" charset="0"/>
              </a:rPr>
              <a:t>- супруг (а);</a:t>
            </a:r>
          </a:p>
          <a:p>
            <a:pPr indent="342900" algn="just"/>
            <a:r>
              <a:rPr lang="ru-RU" sz="1600" dirty="0">
                <a:latin typeface="Times New Roman" panose="02020603050405020304" pitchFamily="18" charset="0"/>
                <a:ea typeface="Calibri" panose="020F0502020204030204" pitchFamily="34" charset="0"/>
                <a:cs typeface="Times New Roman" panose="02020603050405020304" pitchFamily="18" charset="0"/>
              </a:rPr>
              <a:t>- дети;</a:t>
            </a:r>
          </a:p>
          <a:p>
            <a:pPr indent="342900" algn="just"/>
            <a:r>
              <a:rPr lang="ru-RU" sz="1600" dirty="0">
                <a:latin typeface="Times New Roman" panose="02020603050405020304" pitchFamily="18" charset="0"/>
                <a:ea typeface="Calibri" panose="020F0502020204030204" pitchFamily="34" charset="0"/>
                <a:cs typeface="Times New Roman" panose="02020603050405020304" pitchFamily="18" charset="0"/>
              </a:rPr>
              <a:t>- родители;</a:t>
            </a:r>
          </a:p>
          <a:p>
            <a:pPr indent="342900" algn="just"/>
            <a:r>
              <a:rPr lang="ru-RU" sz="1600" dirty="0">
                <a:latin typeface="Times New Roman" panose="02020603050405020304" pitchFamily="18" charset="0"/>
                <a:ea typeface="Calibri" panose="020F0502020204030204" pitchFamily="34" charset="0"/>
                <a:cs typeface="Times New Roman" panose="02020603050405020304" pitchFamily="18" charset="0"/>
              </a:rPr>
              <a:t>- другие родственники, нетрудоспособные иждивенцы, а также (в исключительных случаях) иные граждане, признанные членами семьи молодого ученого, если они вселены в качестве членов семьи (часть 1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статьи</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31 </a:t>
            </a:r>
            <a:r>
              <a:rPr lang="ru-RU" sz="1600" dirty="0">
                <a:latin typeface="Times New Roman" panose="02020603050405020304" pitchFamily="18" charset="0"/>
                <a:ea typeface="Calibri" panose="020F0502020204030204" pitchFamily="34" charset="0"/>
                <a:cs typeface="Times New Roman" panose="02020603050405020304" pitchFamily="18" charset="0"/>
              </a:rPr>
              <a:t>Жилищного кодекса Российской Федерации</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1600" dirty="0">
                <a:latin typeface="Times New Roman" panose="02020603050405020304" pitchFamily="18" charset="0"/>
                <a:cs typeface="Times New Roman" panose="02020603050405020304" pitchFamily="18" charset="0"/>
              </a:rPr>
              <a:t>.</a:t>
            </a:r>
          </a:p>
          <a:p>
            <a:pPr indent="342900" algn="just"/>
            <a:r>
              <a:rPr lang="ru-RU" sz="1600" dirty="0">
                <a:latin typeface="Times New Roman" panose="02020603050405020304" pitchFamily="18" charset="0"/>
                <a:ea typeface="Calibri" panose="020F0502020204030204" pitchFamily="34" charset="0"/>
                <a:cs typeface="Times New Roman" panose="02020603050405020304" pitchFamily="18" charset="0"/>
              </a:rPr>
              <a:t>Для признания других родственников независимо от степени родства членами семьи собственника жилого помещения требуется установление юридического факта вселения их собственником в жилое помещение в качестве члена своей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семьи</a:t>
            </a:r>
            <a:endParaRPr lang="ru-RU"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0" y="947303"/>
            <a:ext cx="12192000" cy="369332"/>
          </a:xfrm>
          <a:prstGeom prst="rect">
            <a:avLst/>
          </a:prstGeom>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«а» 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6778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par>
                          <p:cTn id="17" fill="hold">
                            <p:stCondLst>
                              <p:cond delay="2000"/>
                            </p:stCondLst>
                            <p:childTnLst>
                              <p:par>
                                <p:cTn id="18" presetID="16" presetClass="entr" presetSubtype="21"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2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7" grpId="0" animBg="1"/>
      <p:bldP spid="19" grpId="0"/>
      <p:bldP spid="21" grpId="0" animBg="1"/>
      <p:bldP spid="23" grpId="0"/>
      <p:bldP spid="24"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0925" t="674" r="11213" b="1145"/>
          <a:stretch/>
        </p:blipFill>
        <p:spPr>
          <a:xfrm rot="1855033">
            <a:off x="2522008" y="1819677"/>
            <a:ext cx="2533747" cy="3599663"/>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l="6498" t="8317" r="5322" b="8382"/>
          <a:stretch/>
        </p:blipFill>
        <p:spPr>
          <a:xfrm rot="19906568">
            <a:off x="796741" y="1827916"/>
            <a:ext cx="2645287" cy="3711750"/>
          </a:xfrm>
          <a:prstGeom prst="rect">
            <a:avLst/>
          </a:prstGeom>
        </p:spPr>
      </p:pic>
      <p:sp>
        <p:nvSpPr>
          <p:cNvPr id="3" name="Прямоугольник 2"/>
          <p:cNvSpPr/>
          <p:nvPr/>
        </p:nvSpPr>
        <p:spPr>
          <a:xfrm>
            <a:off x="3053349" y="148557"/>
            <a:ext cx="5974008" cy="954107"/>
          </a:xfrm>
          <a:prstGeom prst="rect">
            <a:avLst/>
          </a:prstGeom>
        </p:spPr>
        <p:txBody>
          <a:bodyPr wrap="none">
            <a:spAutoFit/>
          </a:bodyPr>
          <a:lstStyle/>
          <a:p>
            <a:pPr algn="ctr"/>
            <a:r>
              <a:rPr lang="ru-RU" sz="2000" dirty="0">
                <a:latin typeface="Times New Roman" panose="02020603050405020304" pitchFamily="18" charset="0"/>
                <a:ea typeface="Calibri" panose="020F0502020204030204" pitchFamily="34" charset="0"/>
              </a:rPr>
              <a:t>Документ 6</a:t>
            </a:r>
          </a:p>
          <a:p>
            <a:pPr algn="ctr"/>
            <a:r>
              <a:rPr lang="ru-RU" dirty="0">
                <a:latin typeface="Times New Roman" panose="02020603050405020304" pitchFamily="18" charset="0"/>
                <a:ea typeface="Calibri" panose="020F0502020204030204" pitchFamily="34" charset="0"/>
              </a:rPr>
              <a:t>«Копия свидетельства о заключении (расторжении) брака</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«г»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5" name="椭圆 7"/>
          <p:cNvSpPr/>
          <p:nvPr/>
        </p:nvSpPr>
        <p:spPr>
          <a:xfrm>
            <a:off x="5318416" y="2337035"/>
            <a:ext cx="580136" cy="599567"/>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itchFamily="34" charset="-122"/>
              </a:rPr>
              <a:t>1</a:t>
            </a:r>
            <a:endParaRPr lang="zh-CN" altLang="en-US" dirty="0">
              <a:ea typeface="微软雅黑" pitchFamily="34" charset="-122"/>
            </a:endParaRPr>
          </a:p>
        </p:txBody>
      </p:sp>
      <p:cxnSp>
        <p:nvCxnSpPr>
          <p:cNvPr id="16" name="直接连接符 8"/>
          <p:cNvCxnSpPr/>
          <p:nvPr/>
        </p:nvCxnSpPr>
        <p:spPr>
          <a:xfrm>
            <a:off x="5922085" y="2636818"/>
            <a:ext cx="105333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标题 11"/>
          <p:cNvSpPr txBox="1">
            <a:spLocks/>
          </p:cNvSpPr>
          <p:nvPr/>
        </p:nvSpPr>
        <p:spPr>
          <a:xfrm>
            <a:off x="6998951" y="2254928"/>
            <a:ext cx="4506509" cy="66599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ru-RU" sz="1400" dirty="0" smtClean="0">
                <a:latin typeface="Times New Roman" panose="02020603050405020304" pitchFamily="18" charset="0"/>
                <a:cs typeface="Times New Roman" panose="02020603050405020304" pitchFamily="18" charset="0"/>
              </a:rPr>
              <a:t>Документ предоставляется молодыми учеными, состоящими </a:t>
            </a:r>
            <a:r>
              <a:rPr lang="ru-RU" sz="1400" dirty="0">
                <a:latin typeface="Times New Roman" panose="02020603050405020304" pitchFamily="18" charset="0"/>
                <a:cs typeface="Times New Roman" panose="02020603050405020304" pitchFamily="18" charset="0"/>
              </a:rPr>
              <a:t>в браке (в разводе</a:t>
            </a:r>
            <a:r>
              <a:rPr lang="ru-RU" sz="1400" dirty="0" smtClean="0">
                <a:latin typeface="Times New Roman" panose="02020603050405020304" pitchFamily="18" charset="0"/>
                <a:cs typeface="Times New Roman" panose="02020603050405020304" pitchFamily="18" charset="0"/>
              </a:rPr>
              <a:t>)</a:t>
            </a:r>
            <a:r>
              <a:rPr lang="ru-RU" sz="1400" dirty="0" smtClean="0"/>
              <a:t>. </a:t>
            </a:r>
            <a:r>
              <a:rPr lang="ru-RU" sz="1400" dirty="0" smtClean="0">
                <a:latin typeface="Times New Roman" pitchFamily="18" charset="0"/>
                <a:cs typeface="Times New Roman" pitchFamily="18" charset="0"/>
              </a:rPr>
              <a:t>Копия свидетельства о заключении брака представляется </a:t>
            </a:r>
            <a:r>
              <a:rPr lang="ru-RU" sz="1400" dirty="0">
                <a:latin typeface="Times New Roman" pitchFamily="18" charset="0"/>
                <a:cs typeface="Times New Roman" pitchFamily="18" charset="0"/>
              </a:rPr>
              <a:t>даже в случае, если молодой ученый не зарегистрирован совместно с супругом (супругой) и не заявляет его (ее) в качестве члена своей семьи </a:t>
            </a:r>
            <a:endParaRPr lang="ru-RU"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9" name="椭圆 13"/>
          <p:cNvSpPr/>
          <p:nvPr/>
        </p:nvSpPr>
        <p:spPr>
          <a:xfrm>
            <a:off x="5318416" y="3619508"/>
            <a:ext cx="580135" cy="591232"/>
          </a:xfrm>
          <a:prstGeom prst="ellipse">
            <a:avLst/>
          </a:prstGeom>
          <a:solidFill>
            <a:srgbClr val="4B5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itchFamily="34" charset="-122"/>
              </a:rPr>
              <a:t>2</a:t>
            </a:r>
            <a:endParaRPr lang="zh-CN" altLang="en-US" dirty="0">
              <a:ea typeface="微软雅黑" pitchFamily="34" charset="-122"/>
            </a:endParaRPr>
          </a:p>
        </p:txBody>
      </p:sp>
      <p:cxnSp>
        <p:nvCxnSpPr>
          <p:cNvPr id="20" name="直接连接符 14"/>
          <p:cNvCxnSpPr/>
          <p:nvPr/>
        </p:nvCxnSpPr>
        <p:spPr>
          <a:xfrm>
            <a:off x="5945619" y="3982348"/>
            <a:ext cx="105333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标题 11"/>
          <p:cNvSpPr txBox="1">
            <a:spLocks/>
          </p:cNvSpPr>
          <p:nvPr/>
        </p:nvSpPr>
        <p:spPr>
          <a:xfrm>
            <a:off x="6975418" y="3486150"/>
            <a:ext cx="4506508" cy="72459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Копия </a:t>
            </a:r>
            <a:r>
              <a:rPr lang="ru-RU" sz="1400" dirty="0">
                <a:latin typeface="Times New Roman" panose="02020603050405020304" pitchFamily="18" charset="0"/>
                <a:cs typeface="Times New Roman" panose="02020603050405020304" pitchFamily="18" charset="0"/>
              </a:rPr>
              <a:t>свидетельства </a:t>
            </a:r>
            <a:r>
              <a:rPr lang="ru-RU" sz="1400" dirty="0" smtClean="0">
                <a:latin typeface="Times New Roman" panose="02020603050405020304" pitchFamily="18" charset="0"/>
                <a:cs typeface="Times New Roman" panose="02020603050405020304" pitchFamily="18" charset="0"/>
              </a:rPr>
              <a:t>заверяется </a:t>
            </a:r>
            <a:r>
              <a:rPr lang="ru-RU" sz="1400" dirty="0">
                <a:latin typeface="Times New Roman" panose="02020603050405020304" pitchFamily="18" charset="0"/>
                <a:cs typeface="Times New Roman" panose="02020603050405020304" pitchFamily="18" charset="0"/>
              </a:rPr>
              <a:t>в нотариальном порядке</a:t>
            </a:r>
          </a:p>
        </p:txBody>
      </p:sp>
      <p:cxnSp>
        <p:nvCxnSpPr>
          <p:cNvPr id="24" name="直接连接符 17"/>
          <p:cNvCxnSpPr/>
          <p:nvPr/>
        </p:nvCxnSpPr>
        <p:spPr>
          <a:xfrm>
            <a:off x="5945618" y="4692488"/>
            <a:ext cx="1053333" cy="0"/>
          </a:xfrm>
          <a:prstGeom prst="line">
            <a:avLst/>
          </a:prstGeom>
          <a:ln w="6350">
            <a:solidFill>
              <a:schemeClr val="bg1">
                <a:lumMod val="50000"/>
              </a:schemeClr>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5" name="标题 11"/>
          <p:cNvSpPr txBox="1">
            <a:spLocks/>
          </p:cNvSpPr>
          <p:nvPr/>
        </p:nvSpPr>
        <p:spPr>
          <a:xfrm>
            <a:off x="6998952" y="4143375"/>
            <a:ext cx="4506508" cy="12953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endParaRPr lang="ru-RU" sz="1400" dirty="0" smtClean="0">
              <a:latin typeface="Times New Roman" panose="02020603050405020304" pitchFamily="18" charset="0"/>
              <a:cs typeface="Times New Roman" panose="02020603050405020304" pitchFamily="18" charset="0"/>
            </a:endParaRPr>
          </a:p>
          <a:p>
            <a:pPr algn="just"/>
            <a:r>
              <a:rPr lang="ru-RU" sz="1400" dirty="0" smtClean="0">
                <a:latin typeface="Times New Roman" panose="02020603050405020304" pitchFamily="18" charset="0"/>
                <a:cs typeface="Times New Roman" panose="02020603050405020304" pitchFamily="18" charset="0"/>
              </a:rPr>
              <a:t>Копия </a:t>
            </a:r>
            <a:r>
              <a:rPr lang="ru-RU" sz="1400" dirty="0">
                <a:latin typeface="Times New Roman" panose="02020603050405020304" pitchFamily="18" charset="0"/>
                <a:cs typeface="Times New Roman" panose="02020603050405020304" pitchFamily="18" charset="0"/>
              </a:rPr>
              <a:t>свидетельства заверяется нотариусом не ранее чем за 3 месяца до даты представления  на жилищную комиссию организации, в которой работает молодой ученый</a:t>
            </a:r>
            <a:endParaRPr lang="ru-RU" altLang="ko-KR" sz="1400"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endParaRPr lang="ru-RU" sz="1400" dirty="0" smtClean="0">
              <a:latin typeface="Times New Roman" panose="02020603050405020304" pitchFamily="18" charset="0"/>
              <a:cs typeface="Times New Roman" panose="02020603050405020304" pitchFamily="18" charset="0"/>
            </a:endParaRPr>
          </a:p>
          <a:p>
            <a:pPr algn="just"/>
            <a:endParaRPr lang="ru-RU" sz="1400" dirty="0">
              <a:latin typeface="Times New Roman" panose="02020603050405020304" pitchFamily="18" charset="0"/>
              <a:cs typeface="Times New Roman" panose="02020603050405020304" pitchFamily="18" charset="0"/>
            </a:endParaRPr>
          </a:p>
        </p:txBody>
      </p:sp>
      <p:sp>
        <p:nvSpPr>
          <p:cNvPr id="14" name="椭圆 16"/>
          <p:cNvSpPr/>
          <p:nvPr/>
        </p:nvSpPr>
        <p:spPr>
          <a:xfrm>
            <a:off x="5318416" y="4524374"/>
            <a:ext cx="568368" cy="561975"/>
          </a:xfrm>
          <a:prstGeom prst="ellipse">
            <a:avLst/>
          </a:prstGeom>
          <a:solidFill>
            <a:srgbClr val="D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ea typeface="微软雅黑" pitchFamily="34" charset="-122"/>
              </a:rPr>
              <a:t>3</a:t>
            </a:r>
            <a:endParaRPr lang="zh-CN" altLang="en-US" dirty="0">
              <a:ea typeface="微软雅黑" pitchFamily="34" charset="-122"/>
            </a:endParaRPr>
          </a:p>
        </p:txBody>
      </p:sp>
    </p:spTree>
    <p:extLst>
      <p:ext uri="{BB962C8B-B14F-4D97-AF65-F5344CB8AC3E}">
        <p14:creationId xmlns:p14="http://schemas.microsoft.com/office/powerpoint/2010/main" val="3839168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ppt_w</p:attrName>
                                        </p:attrNameLst>
                                      </p:cBhvr>
                                      <p:tavLst>
                                        <p:tav tm="0" fmla="#ppt_w*sin(2.5*pi*$)">
                                          <p:val>
                                            <p:fltVal val="0"/>
                                          </p:val>
                                        </p:tav>
                                        <p:tav tm="100000">
                                          <p:val>
                                            <p:fltVal val="1"/>
                                          </p:val>
                                        </p:tav>
                                      </p:tavLst>
                                    </p:anim>
                                    <p:anim calcmode="lin" valueType="num">
                                      <p:cBhvr>
                                        <p:cTn id="20" dur="2000" fill="hold"/>
                                        <p:tgtEl>
                                          <p:spTgt spid="5"/>
                                        </p:tgtEl>
                                        <p:attrNameLst>
                                          <p:attrName>ppt_h</p:attrName>
                                        </p:attrNameLst>
                                      </p:cBhvr>
                                      <p:tavLst>
                                        <p:tav tm="0">
                                          <p:val>
                                            <p:strVal val="#ppt_h"/>
                                          </p:val>
                                        </p:tav>
                                        <p:tav tm="100000">
                                          <p:val>
                                            <p:strVal val="#ppt_h"/>
                                          </p:val>
                                        </p:tav>
                                      </p:tavLst>
                                    </p:anim>
                                  </p:childTnLst>
                                </p:cTn>
                              </p:par>
                            </p:childTnLst>
                          </p:cTn>
                        </p:par>
                        <p:par>
                          <p:cTn id="21" fill="hold">
                            <p:stCondLst>
                              <p:cond delay="3000"/>
                            </p:stCondLst>
                            <p:childTnLst>
                              <p:par>
                                <p:cTn id="22" presetID="31"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par>
                          <p:cTn id="28" fill="hold">
                            <p:stCondLst>
                              <p:cond delay="4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31"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1000" fill="hold"/>
                                        <p:tgtEl>
                                          <p:spTgt spid="19"/>
                                        </p:tgtEl>
                                        <p:attrNameLst>
                                          <p:attrName>ppt_w</p:attrName>
                                        </p:attrNameLst>
                                      </p:cBhvr>
                                      <p:tavLst>
                                        <p:tav tm="0">
                                          <p:val>
                                            <p:fltVal val="0"/>
                                          </p:val>
                                        </p:tav>
                                        <p:tav tm="100000">
                                          <p:val>
                                            <p:strVal val="#ppt_w"/>
                                          </p:val>
                                        </p:tav>
                                      </p:tavLst>
                                    </p:anim>
                                    <p:anim calcmode="lin" valueType="num">
                                      <p:cBhvr>
                                        <p:cTn id="42" dur="1000" fill="hold"/>
                                        <p:tgtEl>
                                          <p:spTgt spid="19"/>
                                        </p:tgtEl>
                                        <p:attrNameLst>
                                          <p:attrName>ppt_h</p:attrName>
                                        </p:attrNameLst>
                                      </p:cBhvr>
                                      <p:tavLst>
                                        <p:tav tm="0">
                                          <p:val>
                                            <p:fltVal val="0"/>
                                          </p:val>
                                        </p:tav>
                                        <p:tav tm="100000">
                                          <p:val>
                                            <p:strVal val="#ppt_h"/>
                                          </p:val>
                                        </p:tav>
                                      </p:tavLst>
                                    </p:anim>
                                    <p:anim calcmode="lin" valueType="num">
                                      <p:cBhvr>
                                        <p:cTn id="43" dur="1000" fill="hold"/>
                                        <p:tgtEl>
                                          <p:spTgt spid="19"/>
                                        </p:tgtEl>
                                        <p:attrNameLst>
                                          <p:attrName>style.rotation</p:attrName>
                                        </p:attrNameLst>
                                      </p:cBhvr>
                                      <p:tavLst>
                                        <p:tav tm="0">
                                          <p:val>
                                            <p:fltVal val="90"/>
                                          </p:val>
                                        </p:tav>
                                        <p:tav tm="100000">
                                          <p:val>
                                            <p:fltVal val="0"/>
                                          </p:val>
                                        </p:tav>
                                      </p:tavLst>
                                    </p:anim>
                                    <p:animEffect transition="in" filter="fade">
                                      <p:cBhvr>
                                        <p:cTn id="44" dur="1000"/>
                                        <p:tgtEl>
                                          <p:spTgt spid="19"/>
                                        </p:tgtEl>
                                      </p:cBhvr>
                                    </p:animEffect>
                                  </p:childTnLst>
                                </p:cTn>
                              </p:par>
                            </p:childTnLst>
                          </p:cTn>
                        </p:par>
                        <p:par>
                          <p:cTn id="45" fill="hold">
                            <p:stCondLst>
                              <p:cond delay="6500"/>
                            </p:stCondLst>
                            <p:childTnLst>
                              <p:par>
                                <p:cTn id="46" presetID="22" presetClass="entr" presetSubtype="4"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00"/>
                                        <p:tgtEl>
                                          <p:spTgt spid="20"/>
                                        </p:tgtEl>
                                      </p:cBhvr>
                                    </p:animEffect>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par>
                          <p:cTn id="59" fill="hold">
                            <p:stCondLst>
                              <p:cond delay="8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31"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1000" fill="hold"/>
                                        <p:tgtEl>
                                          <p:spTgt spid="14"/>
                                        </p:tgtEl>
                                        <p:attrNameLst>
                                          <p:attrName>ppt_w</p:attrName>
                                        </p:attrNameLst>
                                      </p:cBhvr>
                                      <p:tavLst>
                                        <p:tav tm="0">
                                          <p:val>
                                            <p:fltVal val="0"/>
                                          </p:val>
                                        </p:tav>
                                        <p:tav tm="100000">
                                          <p:val>
                                            <p:strVal val="#ppt_w"/>
                                          </p:val>
                                        </p:tav>
                                      </p:tavLst>
                                    </p:anim>
                                    <p:anim calcmode="lin" valueType="num">
                                      <p:cBhvr>
                                        <p:cTn id="69" dur="1000" fill="hold"/>
                                        <p:tgtEl>
                                          <p:spTgt spid="14"/>
                                        </p:tgtEl>
                                        <p:attrNameLst>
                                          <p:attrName>ppt_h</p:attrName>
                                        </p:attrNameLst>
                                      </p:cBhvr>
                                      <p:tavLst>
                                        <p:tav tm="0">
                                          <p:val>
                                            <p:fltVal val="0"/>
                                          </p:val>
                                        </p:tav>
                                        <p:tav tm="100000">
                                          <p:val>
                                            <p:strVal val="#ppt_h"/>
                                          </p:val>
                                        </p:tav>
                                      </p:tavLst>
                                    </p:anim>
                                    <p:anim calcmode="lin" valueType="num">
                                      <p:cBhvr>
                                        <p:cTn id="70" dur="1000" fill="hold"/>
                                        <p:tgtEl>
                                          <p:spTgt spid="14"/>
                                        </p:tgtEl>
                                        <p:attrNameLst>
                                          <p:attrName>style.rotation</p:attrName>
                                        </p:attrNameLst>
                                      </p:cBhvr>
                                      <p:tavLst>
                                        <p:tav tm="0">
                                          <p:val>
                                            <p:fltVal val="90"/>
                                          </p:val>
                                        </p:tav>
                                        <p:tav tm="100000">
                                          <p:val>
                                            <p:fltVal val="0"/>
                                          </p:val>
                                        </p:tav>
                                      </p:tavLst>
                                    </p:anim>
                                    <p:animEffect transition="in" filter="fade">
                                      <p:cBhvr>
                                        <p:cTn id="7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8" grpId="0"/>
      <p:bldP spid="19" grpId="0" animBg="1"/>
      <p:bldP spid="21" grpId="0"/>
      <p:bldP spid="25"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олилиния 7"/>
          <p:cNvSpPr/>
          <p:nvPr/>
        </p:nvSpPr>
        <p:spPr>
          <a:xfrm>
            <a:off x="845075" y="1392965"/>
            <a:ext cx="10501850" cy="1264777"/>
          </a:xfrm>
          <a:custGeom>
            <a:avLst/>
            <a:gdLst>
              <a:gd name="connsiteX0" fmla="*/ 0 w 8240253"/>
              <a:gd name="connsiteY0" fmla="*/ 344767 h 2068562"/>
              <a:gd name="connsiteX1" fmla="*/ 344767 w 8240253"/>
              <a:gd name="connsiteY1" fmla="*/ 0 h 2068562"/>
              <a:gd name="connsiteX2" fmla="*/ 7895486 w 8240253"/>
              <a:gd name="connsiteY2" fmla="*/ 0 h 2068562"/>
              <a:gd name="connsiteX3" fmla="*/ 8240253 w 8240253"/>
              <a:gd name="connsiteY3" fmla="*/ 344767 h 2068562"/>
              <a:gd name="connsiteX4" fmla="*/ 8240253 w 8240253"/>
              <a:gd name="connsiteY4" fmla="*/ 1723795 h 2068562"/>
              <a:gd name="connsiteX5" fmla="*/ 7895486 w 8240253"/>
              <a:gd name="connsiteY5" fmla="*/ 2068562 h 2068562"/>
              <a:gd name="connsiteX6" fmla="*/ 344767 w 8240253"/>
              <a:gd name="connsiteY6" fmla="*/ 2068562 h 2068562"/>
              <a:gd name="connsiteX7" fmla="*/ 0 w 8240253"/>
              <a:gd name="connsiteY7" fmla="*/ 1723795 h 2068562"/>
              <a:gd name="connsiteX8" fmla="*/ 0 w 8240253"/>
              <a:gd name="connsiteY8" fmla="*/ 344767 h 206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0253" h="2068562">
                <a:moveTo>
                  <a:pt x="0" y="344767"/>
                </a:moveTo>
                <a:cubicBezTo>
                  <a:pt x="0" y="154357"/>
                  <a:pt x="154357" y="0"/>
                  <a:pt x="344767" y="0"/>
                </a:cubicBezTo>
                <a:lnTo>
                  <a:pt x="7895486" y="0"/>
                </a:lnTo>
                <a:cubicBezTo>
                  <a:pt x="8085896" y="0"/>
                  <a:pt x="8240253" y="154357"/>
                  <a:pt x="8240253" y="344767"/>
                </a:cubicBezTo>
                <a:lnTo>
                  <a:pt x="8240253" y="1723795"/>
                </a:lnTo>
                <a:cubicBezTo>
                  <a:pt x="8240253" y="1914205"/>
                  <a:pt x="8085896" y="2068562"/>
                  <a:pt x="7895486" y="2068562"/>
                </a:cubicBezTo>
                <a:lnTo>
                  <a:pt x="344767" y="2068562"/>
                </a:lnTo>
                <a:cubicBezTo>
                  <a:pt x="154357" y="2068562"/>
                  <a:pt x="0" y="1914205"/>
                  <a:pt x="0" y="1723795"/>
                </a:cubicBezTo>
                <a:lnTo>
                  <a:pt x="0" y="344767"/>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12441" tIns="100979" rIns="412441" bIns="100979"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Правила предоставления молодым ученым социальных выплат на приобретение жилых помещений в рамках реализации мероприятий по обеспечению жильем молодых ученых комплекса процессных мероприятий «Выполнение государственных обязательств по обеспечению жильем отдельных категорий граждан» государственной программы Российской Федерации «Обеспечение доступным и комфортным жильем и коммунальными услугами граждан Российской Федерации», утвержденные постановлением Правительства Российской Федерации от 17.12.2010 № 1050</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845075" y="3246928"/>
            <a:ext cx="10501850" cy="944723"/>
          </a:xfrm>
          <a:custGeom>
            <a:avLst/>
            <a:gdLst>
              <a:gd name="connsiteX0" fmla="*/ 0 w 8240253"/>
              <a:gd name="connsiteY0" fmla="*/ 185942 h 1115628"/>
              <a:gd name="connsiteX1" fmla="*/ 185942 w 8240253"/>
              <a:gd name="connsiteY1" fmla="*/ 0 h 1115628"/>
              <a:gd name="connsiteX2" fmla="*/ 8054311 w 8240253"/>
              <a:gd name="connsiteY2" fmla="*/ 0 h 1115628"/>
              <a:gd name="connsiteX3" fmla="*/ 8240253 w 8240253"/>
              <a:gd name="connsiteY3" fmla="*/ 185942 h 1115628"/>
              <a:gd name="connsiteX4" fmla="*/ 8240253 w 8240253"/>
              <a:gd name="connsiteY4" fmla="*/ 929686 h 1115628"/>
              <a:gd name="connsiteX5" fmla="*/ 8054311 w 8240253"/>
              <a:gd name="connsiteY5" fmla="*/ 1115628 h 1115628"/>
              <a:gd name="connsiteX6" fmla="*/ 185942 w 8240253"/>
              <a:gd name="connsiteY6" fmla="*/ 1115628 h 1115628"/>
              <a:gd name="connsiteX7" fmla="*/ 0 w 8240253"/>
              <a:gd name="connsiteY7" fmla="*/ 929686 h 1115628"/>
              <a:gd name="connsiteX8" fmla="*/ 0 w 8240253"/>
              <a:gd name="connsiteY8" fmla="*/ 185942 h 111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0253" h="1115628">
                <a:moveTo>
                  <a:pt x="0" y="185942"/>
                </a:moveTo>
                <a:cubicBezTo>
                  <a:pt x="0" y="83249"/>
                  <a:pt x="83249" y="0"/>
                  <a:pt x="185942" y="0"/>
                </a:cubicBezTo>
                <a:lnTo>
                  <a:pt x="8054311" y="0"/>
                </a:lnTo>
                <a:cubicBezTo>
                  <a:pt x="8157004" y="0"/>
                  <a:pt x="8240253" y="83249"/>
                  <a:pt x="8240253" y="185942"/>
                </a:cubicBezTo>
                <a:lnTo>
                  <a:pt x="8240253" y="929686"/>
                </a:lnTo>
                <a:cubicBezTo>
                  <a:pt x="8240253" y="1032379"/>
                  <a:pt x="8157004" y="1115628"/>
                  <a:pt x="8054311" y="1115628"/>
                </a:cubicBezTo>
                <a:lnTo>
                  <a:pt x="185942" y="1115628"/>
                </a:lnTo>
                <a:cubicBezTo>
                  <a:pt x="83249" y="1115628"/>
                  <a:pt x="0" y="1032379"/>
                  <a:pt x="0" y="929686"/>
                </a:cubicBezTo>
                <a:lnTo>
                  <a:pt x="0" y="185942"/>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5922" tIns="54460" rIns="365922" bIns="5446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Приказ Министерства науки и высшего образования Российской Федерации «О некоторых вопросах предоставления молодым ученым научных организаций и образовательных организаций высшего образования социальных выплат на приобретение жилых помещений» от 19.04.2023 № 422</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1524001" y="272802"/>
            <a:ext cx="9143999" cy="530977"/>
          </a:xfrm>
        </p:spPr>
        <p:txBody>
          <a:bodyPr>
            <a:normAutofit/>
          </a:bodyPr>
          <a:lstStyle/>
          <a:p>
            <a:pPr algn="ctr"/>
            <a:r>
              <a:rPr lang="ru-RU" sz="3000" dirty="0">
                <a:latin typeface="Times New Roman" panose="02020603050405020304" pitchFamily="18" charset="0"/>
                <a:cs typeface="Times New Roman" panose="02020603050405020304" pitchFamily="18" charset="0"/>
              </a:rPr>
              <a:t>Нормативные правовые акты</a:t>
            </a:r>
          </a:p>
        </p:txBody>
      </p:sp>
      <p:sp>
        <p:nvSpPr>
          <p:cNvPr id="6" name="Полилиния 5"/>
          <p:cNvSpPr/>
          <p:nvPr/>
        </p:nvSpPr>
        <p:spPr>
          <a:xfrm>
            <a:off x="851950" y="4780837"/>
            <a:ext cx="10501850" cy="1284598"/>
          </a:xfrm>
          <a:custGeom>
            <a:avLst/>
            <a:gdLst>
              <a:gd name="connsiteX0" fmla="*/ 0 w 8240253"/>
              <a:gd name="connsiteY0" fmla="*/ 185942 h 1115628"/>
              <a:gd name="connsiteX1" fmla="*/ 185942 w 8240253"/>
              <a:gd name="connsiteY1" fmla="*/ 0 h 1115628"/>
              <a:gd name="connsiteX2" fmla="*/ 8054311 w 8240253"/>
              <a:gd name="connsiteY2" fmla="*/ 0 h 1115628"/>
              <a:gd name="connsiteX3" fmla="*/ 8240253 w 8240253"/>
              <a:gd name="connsiteY3" fmla="*/ 185942 h 1115628"/>
              <a:gd name="connsiteX4" fmla="*/ 8240253 w 8240253"/>
              <a:gd name="connsiteY4" fmla="*/ 929686 h 1115628"/>
              <a:gd name="connsiteX5" fmla="*/ 8054311 w 8240253"/>
              <a:gd name="connsiteY5" fmla="*/ 1115628 h 1115628"/>
              <a:gd name="connsiteX6" fmla="*/ 185942 w 8240253"/>
              <a:gd name="connsiteY6" fmla="*/ 1115628 h 1115628"/>
              <a:gd name="connsiteX7" fmla="*/ 0 w 8240253"/>
              <a:gd name="connsiteY7" fmla="*/ 929686 h 1115628"/>
              <a:gd name="connsiteX8" fmla="*/ 0 w 8240253"/>
              <a:gd name="connsiteY8" fmla="*/ 185942 h 111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0253" h="1115628">
                <a:moveTo>
                  <a:pt x="0" y="185942"/>
                </a:moveTo>
                <a:cubicBezTo>
                  <a:pt x="0" y="83249"/>
                  <a:pt x="83249" y="0"/>
                  <a:pt x="185942" y="0"/>
                </a:cubicBezTo>
                <a:lnTo>
                  <a:pt x="8054311" y="0"/>
                </a:lnTo>
                <a:cubicBezTo>
                  <a:pt x="8157004" y="0"/>
                  <a:pt x="8240253" y="83249"/>
                  <a:pt x="8240253" y="185942"/>
                </a:cubicBezTo>
                <a:lnTo>
                  <a:pt x="8240253" y="929686"/>
                </a:lnTo>
                <a:cubicBezTo>
                  <a:pt x="8240253" y="1032379"/>
                  <a:pt x="8157004" y="1115628"/>
                  <a:pt x="8054311" y="1115628"/>
                </a:cubicBezTo>
                <a:lnTo>
                  <a:pt x="185942" y="1115628"/>
                </a:lnTo>
                <a:cubicBezTo>
                  <a:pt x="83249" y="1115628"/>
                  <a:pt x="0" y="1032379"/>
                  <a:pt x="0" y="929686"/>
                </a:cubicBezTo>
                <a:lnTo>
                  <a:pt x="0" y="185942"/>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5922" tIns="54460" rIns="365922" bIns="54460" numCol="1" spcCol="1270" anchor="ctr" anchorCtr="0">
            <a:noAutofit/>
          </a:bodyPr>
          <a:lstStyle/>
          <a:p>
            <a:pPr algn="ctr"/>
            <a:r>
              <a:rPr lang="ru-RU" sz="1400" dirty="0" smtClean="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21.03.2006 № 153 </a:t>
            </a:r>
            <a:r>
              <a:rPr lang="ru-RU" sz="1400" dirty="0">
                <a:solidFill>
                  <a:schemeClr val="tx1"/>
                </a:solidFill>
                <a:latin typeface="Times New Roman" panose="02020603050405020304" pitchFamily="18" charset="0"/>
                <a:cs typeface="Times New Roman" panose="02020603050405020304" pitchFamily="18" charset="0"/>
              </a:rPr>
              <a:t>«Об утверждении Правил выпуска и реализации государственных жилищных сертификатов в рамках реализации ведомственной целевой программы «Оказание государственной поддержки гражданам в обеспечении жильем и оплате жилищно-коммунальных услуг» государственной программы Российской Федерации «Обеспечение доступным и комфортным жильем и коммунальными услугами граждан Российской Федерации»</a:t>
            </a:r>
          </a:p>
        </p:txBody>
      </p:sp>
    </p:spTree>
    <p:extLst>
      <p:ext uri="{BB962C8B-B14F-4D97-AF65-F5344CB8AC3E}">
        <p14:creationId xmlns:p14="http://schemas.microsoft.com/office/powerpoint/2010/main" val="33793896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p:cNvPicPr>
            <a:picLocks noChangeAspect="1"/>
          </p:cNvPicPr>
          <p:nvPr/>
        </p:nvPicPr>
        <p:blipFill rotWithShape="1">
          <a:blip r:embed="rId2">
            <a:extLst>
              <a:ext uri="{28A0092B-C50C-407E-A947-70E740481C1C}">
                <a14:useLocalDpi xmlns:a14="http://schemas.microsoft.com/office/drawing/2010/main" val="0"/>
              </a:ext>
            </a:extLst>
          </a:blip>
          <a:srcRect l="125" t="3499" r="48375" b="2167"/>
          <a:stretch/>
        </p:blipFill>
        <p:spPr>
          <a:xfrm>
            <a:off x="4441052" y="1514476"/>
            <a:ext cx="3211206" cy="4517030"/>
          </a:xfrm>
          <a:prstGeom prst="rect">
            <a:avLst/>
          </a:prstGeom>
        </p:spPr>
      </p:pic>
      <p:grpSp>
        <p:nvGrpSpPr>
          <p:cNvPr id="42" name="Группа 41"/>
          <p:cNvGrpSpPr/>
          <p:nvPr/>
        </p:nvGrpSpPr>
        <p:grpSpPr>
          <a:xfrm>
            <a:off x="8199801" y="3702421"/>
            <a:ext cx="3284000" cy="1155025"/>
            <a:chOff x="8199801" y="3702421"/>
            <a:chExt cx="3284000" cy="1155025"/>
          </a:xfrm>
        </p:grpSpPr>
        <p:sp>
          <p:nvSpPr>
            <p:cNvPr id="5" name="矩形 15">
              <a:extLst>
                <a:ext uri="{FF2B5EF4-FFF2-40B4-BE49-F238E27FC236}">
                  <a16:creationId xmlns:a16="http://schemas.microsoft.com/office/drawing/2014/main" id="{F4AED9C9-C128-4A9D-991E-6379C7B045D3}"/>
                </a:ext>
              </a:extLst>
            </p:cNvPr>
            <p:cNvSpPr/>
            <p:nvPr/>
          </p:nvSpPr>
          <p:spPr>
            <a:xfrm flipH="1">
              <a:off x="8199801" y="3702421"/>
              <a:ext cx="3284000" cy="1155025"/>
            </a:xfrm>
            <a:prstGeom prst="rect">
              <a:avLst/>
            </a:prstGeom>
            <a:solidFill>
              <a:schemeClr val="accent3"/>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TextBox 29">
              <a:extLst>
                <a:ext uri="{FF2B5EF4-FFF2-40B4-BE49-F238E27FC236}">
                  <a16:creationId xmlns:a16="http://schemas.microsoft.com/office/drawing/2014/main" id="{F9C6633E-87C3-4BC8-A7B6-6E683841527E}"/>
                </a:ext>
              </a:extLst>
            </p:cNvPr>
            <p:cNvSpPr txBox="1"/>
            <p:nvPr/>
          </p:nvSpPr>
          <p:spPr>
            <a:xfrm>
              <a:off x="8521225" y="3749657"/>
              <a:ext cx="2861923" cy="1015663"/>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gn="ctr">
                <a:lnSpc>
                  <a:spcPct val="100000"/>
                </a:lnSpc>
              </a:pPr>
              <a:r>
                <a:rPr lang="ru-RU" sz="1200" dirty="0">
                  <a:solidFill>
                    <a:schemeClr val="bg1"/>
                  </a:solidFill>
                  <a:latin typeface="Times New Roman" panose="02020603050405020304" pitchFamily="18" charset="0"/>
                  <a:cs typeface="Times New Roman" panose="02020603050405020304" pitchFamily="18" charset="0"/>
                </a:rPr>
                <a:t>Копия свидетельства (паспорта ребенка) </a:t>
              </a:r>
              <a:r>
                <a:rPr lang="ru-RU" sz="1200" dirty="0" smtClean="0">
                  <a:solidFill>
                    <a:schemeClr val="bg1"/>
                  </a:solidFill>
                  <a:latin typeface="Times New Roman" panose="02020603050405020304" pitchFamily="18" charset="0"/>
                  <a:cs typeface="Times New Roman" panose="02020603050405020304" pitchFamily="18" charset="0"/>
                </a:rPr>
                <a:t>заверяется </a:t>
              </a:r>
              <a:r>
                <a:rPr lang="ru-RU" sz="1200" dirty="0">
                  <a:solidFill>
                    <a:schemeClr val="bg1"/>
                  </a:solidFill>
                  <a:latin typeface="Times New Roman" panose="02020603050405020304" pitchFamily="18" charset="0"/>
                  <a:cs typeface="Times New Roman" panose="02020603050405020304" pitchFamily="18" charset="0"/>
                </a:rPr>
                <a:t>нотариусом не ранее чем за </a:t>
              </a:r>
              <a:endParaRPr lang="ru-RU" sz="1200" dirty="0" smtClean="0">
                <a:solidFill>
                  <a:schemeClr val="bg1"/>
                </a:solidFill>
                <a:latin typeface="Times New Roman" panose="02020603050405020304" pitchFamily="18" charset="0"/>
                <a:cs typeface="Times New Roman" panose="02020603050405020304" pitchFamily="18" charset="0"/>
              </a:endParaRPr>
            </a:p>
            <a:p>
              <a:pPr algn="ctr">
                <a:lnSpc>
                  <a:spcPct val="100000"/>
                </a:lnSpc>
              </a:pPr>
              <a:r>
                <a:rPr lang="ru-RU" sz="1200" dirty="0" smtClean="0">
                  <a:solidFill>
                    <a:schemeClr val="bg1"/>
                  </a:solidFill>
                  <a:latin typeface="Times New Roman" panose="02020603050405020304" pitchFamily="18" charset="0"/>
                  <a:cs typeface="Times New Roman" panose="02020603050405020304" pitchFamily="18" charset="0"/>
                </a:rPr>
                <a:t>3 </a:t>
              </a:r>
              <a:r>
                <a:rPr lang="ru-RU" sz="1200" dirty="0">
                  <a:solidFill>
                    <a:schemeClr val="bg1"/>
                  </a:solidFill>
                  <a:latin typeface="Times New Roman" panose="02020603050405020304" pitchFamily="18" charset="0"/>
                  <a:cs typeface="Times New Roman" panose="02020603050405020304" pitchFamily="18" charset="0"/>
                </a:rPr>
                <a:t>месяца до даты представления  на жилищную комиссию организации, в которой работает молодой ученый</a:t>
              </a:r>
              <a:endParaRPr lang="ru-RU" altLang="zh-CN" sz="1200" dirty="0">
                <a:solidFill>
                  <a:schemeClr val="bg1"/>
                </a:solidFill>
                <a:latin typeface="Times New Roman" panose="02020603050405020304" pitchFamily="18" charset="0"/>
                <a:cs typeface="Times New Roman" panose="02020603050405020304" pitchFamily="18" charset="0"/>
              </a:endParaRPr>
            </a:p>
          </p:txBody>
        </p:sp>
      </p:grpSp>
      <p:grpSp>
        <p:nvGrpSpPr>
          <p:cNvPr id="43" name="Группа 42"/>
          <p:cNvGrpSpPr/>
          <p:nvPr/>
        </p:nvGrpSpPr>
        <p:grpSpPr>
          <a:xfrm>
            <a:off x="8256847" y="5025602"/>
            <a:ext cx="3226953" cy="1155025"/>
            <a:chOff x="8256847" y="5025602"/>
            <a:chExt cx="3226953" cy="1155025"/>
          </a:xfrm>
        </p:grpSpPr>
        <p:sp>
          <p:nvSpPr>
            <p:cNvPr id="7" name="矩形 17">
              <a:extLst>
                <a:ext uri="{FF2B5EF4-FFF2-40B4-BE49-F238E27FC236}">
                  <a16:creationId xmlns:a16="http://schemas.microsoft.com/office/drawing/2014/main" id="{64210386-A9FF-4C9E-885E-4B369AFA695D}"/>
                </a:ext>
              </a:extLst>
            </p:cNvPr>
            <p:cNvSpPr/>
            <p:nvPr/>
          </p:nvSpPr>
          <p:spPr>
            <a:xfrm flipH="1">
              <a:off x="8256847" y="5025602"/>
              <a:ext cx="3226953" cy="1155025"/>
            </a:xfrm>
            <a:prstGeom prst="rect">
              <a:avLst/>
            </a:prstGeom>
            <a:solidFill>
              <a:schemeClr val="accent6"/>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TextBox 31">
              <a:extLst>
                <a:ext uri="{FF2B5EF4-FFF2-40B4-BE49-F238E27FC236}">
                  <a16:creationId xmlns:a16="http://schemas.microsoft.com/office/drawing/2014/main" id="{C71A5397-8632-4D28-A434-41BEDF0274B0}"/>
                </a:ext>
              </a:extLst>
            </p:cNvPr>
            <p:cNvSpPr txBox="1"/>
            <p:nvPr/>
          </p:nvSpPr>
          <p:spPr>
            <a:xfrm>
              <a:off x="8574026" y="5170937"/>
              <a:ext cx="2861923" cy="830997"/>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gn="ctr">
                <a:lnSpc>
                  <a:spcPct val="100000"/>
                </a:lnSpc>
              </a:pPr>
              <a:r>
                <a:rPr lang="ru-RU" sz="1200" dirty="0">
                  <a:solidFill>
                    <a:schemeClr val="bg1"/>
                  </a:solidFill>
                  <a:latin typeface="Times New Roman" panose="02020603050405020304" pitchFamily="18" charset="0"/>
                  <a:cs typeface="Times New Roman" panose="02020603050405020304" pitchFamily="18" charset="0"/>
                </a:rPr>
                <a:t>Документ предоставляется вне зависимости от факта совместного проживания (регистрации) молодого ученого с ребенком (детей)</a:t>
              </a:r>
            </a:p>
          </p:txBody>
        </p:sp>
      </p:grpSp>
      <p:grpSp>
        <p:nvGrpSpPr>
          <p:cNvPr id="41" name="Группа 40"/>
          <p:cNvGrpSpPr/>
          <p:nvPr/>
        </p:nvGrpSpPr>
        <p:grpSpPr>
          <a:xfrm>
            <a:off x="7250666" y="5009935"/>
            <a:ext cx="1346981" cy="1155024"/>
            <a:chOff x="5807762" y="3825157"/>
            <a:chExt cx="1452914" cy="1283692"/>
          </a:xfrm>
        </p:grpSpPr>
        <p:grpSp>
          <p:nvGrpSpPr>
            <p:cNvPr id="8" name="组合 18">
              <a:extLst>
                <a:ext uri="{FF2B5EF4-FFF2-40B4-BE49-F238E27FC236}">
                  <a16:creationId xmlns:a16="http://schemas.microsoft.com/office/drawing/2014/main" id="{E75D9FBB-B8A6-4D8D-95CF-3B720F00006A}"/>
                </a:ext>
              </a:extLst>
            </p:cNvPr>
            <p:cNvGrpSpPr/>
            <p:nvPr/>
          </p:nvGrpSpPr>
          <p:grpSpPr>
            <a:xfrm>
              <a:off x="5807762" y="3825157"/>
              <a:ext cx="1452914" cy="1283692"/>
              <a:chOff x="5805314" y="4204819"/>
              <a:chExt cx="1453250" cy="1283989"/>
            </a:xfrm>
          </p:grpSpPr>
          <p:sp>
            <p:nvSpPr>
              <p:cNvPr id="9" name="Freeform 23">
                <a:extLst>
                  <a:ext uri="{FF2B5EF4-FFF2-40B4-BE49-F238E27FC236}">
                    <a16:creationId xmlns:a16="http://schemas.microsoft.com/office/drawing/2014/main" id="{CFF6B885-E981-47B1-A0E4-17DC30058DFF}"/>
                  </a:ext>
                </a:extLst>
              </p:cNvPr>
              <p:cNvSpPr>
                <a:spLocks/>
              </p:cNvSpPr>
              <p:nvPr/>
            </p:nvSpPr>
            <p:spPr bwMode="auto">
              <a:xfrm flipH="1">
                <a:off x="5951495" y="4343306"/>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sz="1350"/>
              </a:p>
            </p:txBody>
          </p:sp>
          <p:sp>
            <p:nvSpPr>
              <p:cNvPr id="10" name="Freeform 6">
                <a:extLst>
                  <a:ext uri="{FF2B5EF4-FFF2-40B4-BE49-F238E27FC236}">
                    <a16:creationId xmlns:a16="http://schemas.microsoft.com/office/drawing/2014/main" id="{6730BB85-FB9C-4688-8B6F-09BAC8DC9048}"/>
                  </a:ext>
                </a:extLst>
              </p:cNvPr>
              <p:cNvSpPr>
                <a:spLocks noEditPoints="1"/>
              </p:cNvSpPr>
              <p:nvPr/>
            </p:nvSpPr>
            <p:spPr bwMode="auto">
              <a:xfrm flipH="1">
                <a:off x="5805314" y="4204819"/>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11" name="文本框 49">
              <a:extLst>
                <a:ext uri="{FF2B5EF4-FFF2-40B4-BE49-F238E27FC236}">
                  <a16:creationId xmlns:a16="http://schemas.microsoft.com/office/drawing/2014/main" id="{1366BB2B-CB80-4603-9C84-340BEEC10B22}"/>
                </a:ext>
              </a:extLst>
            </p:cNvPr>
            <p:cNvSpPr txBox="1"/>
            <p:nvPr/>
          </p:nvSpPr>
          <p:spPr>
            <a:xfrm>
              <a:off x="6192112" y="4183198"/>
              <a:ext cx="878873" cy="738493"/>
            </a:xfrm>
            <a:prstGeom prst="rect">
              <a:avLst/>
            </a:prstGeom>
            <a:noFill/>
          </p:spPr>
          <p:txBody>
            <a:bodyPr wrap="none" rtlCol="0">
              <a:spAutoFit/>
            </a:bodyPr>
            <a:lstStyle/>
            <a:p>
              <a:r>
                <a:rPr lang="en-US" altLang="zh-CN" sz="2999" b="1" dirty="0">
                  <a:solidFill>
                    <a:schemeClr val="accent6"/>
                  </a:solidFill>
                  <a:latin typeface="微软雅黑" pitchFamily="34" charset="-122"/>
                  <a:ea typeface="微软雅黑" pitchFamily="34" charset="-122"/>
                </a:rPr>
                <a:t>04</a:t>
              </a:r>
              <a:endParaRPr lang="zh-CN" altLang="en-US" sz="2999" b="1" dirty="0">
                <a:solidFill>
                  <a:schemeClr val="accent6"/>
                </a:solidFill>
                <a:latin typeface="微软雅黑" pitchFamily="34" charset="-122"/>
                <a:ea typeface="微软雅黑" pitchFamily="34" charset="-122"/>
              </a:endParaRPr>
            </a:p>
          </p:txBody>
        </p:sp>
      </p:grpSp>
      <p:grpSp>
        <p:nvGrpSpPr>
          <p:cNvPr id="39" name="Группа 38"/>
          <p:cNvGrpSpPr/>
          <p:nvPr/>
        </p:nvGrpSpPr>
        <p:grpSpPr>
          <a:xfrm>
            <a:off x="7230953" y="3713782"/>
            <a:ext cx="1346981" cy="1155024"/>
            <a:chOff x="5807762" y="2541463"/>
            <a:chExt cx="1452914" cy="1283692"/>
          </a:xfrm>
        </p:grpSpPr>
        <p:grpSp>
          <p:nvGrpSpPr>
            <p:cNvPr id="16" name="组合 39">
              <a:extLst>
                <a:ext uri="{FF2B5EF4-FFF2-40B4-BE49-F238E27FC236}">
                  <a16:creationId xmlns:a16="http://schemas.microsoft.com/office/drawing/2014/main" id="{DE461692-D30A-4082-A151-F15101D4CC38}"/>
                </a:ext>
              </a:extLst>
            </p:cNvPr>
            <p:cNvGrpSpPr/>
            <p:nvPr/>
          </p:nvGrpSpPr>
          <p:grpSpPr>
            <a:xfrm>
              <a:off x="5807762" y="2541463"/>
              <a:ext cx="1452914" cy="1283692"/>
              <a:chOff x="5805314" y="2920828"/>
              <a:chExt cx="1453250" cy="1283989"/>
            </a:xfrm>
          </p:grpSpPr>
          <p:sp>
            <p:nvSpPr>
              <p:cNvPr id="17" name="Freeform 23">
                <a:extLst>
                  <a:ext uri="{FF2B5EF4-FFF2-40B4-BE49-F238E27FC236}">
                    <a16:creationId xmlns:a16="http://schemas.microsoft.com/office/drawing/2014/main" id="{B8E6CAB3-597D-4926-9138-A4529A4A8EC1}"/>
                  </a:ext>
                </a:extLst>
              </p:cNvPr>
              <p:cNvSpPr>
                <a:spLocks/>
              </p:cNvSpPr>
              <p:nvPr/>
            </p:nvSpPr>
            <p:spPr bwMode="auto">
              <a:xfrm flipH="1">
                <a:off x="5951495" y="3059315"/>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sz="1350"/>
              </a:p>
            </p:txBody>
          </p:sp>
          <p:sp>
            <p:nvSpPr>
              <p:cNvPr id="18" name="Freeform 6">
                <a:extLst>
                  <a:ext uri="{FF2B5EF4-FFF2-40B4-BE49-F238E27FC236}">
                    <a16:creationId xmlns:a16="http://schemas.microsoft.com/office/drawing/2014/main" id="{F4809645-D187-4819-81B1-22509CAF045B}"/>
                  </a:ext>
                </a:extLst>
              </p:cNvPr>
              <p:cNvSpPr>
                <a:spLocks noEditPoints="1"/>
              </p:cNvSpPr>
              <p:nvPr/>
            </p:nvSpPr>
            <p:spPr bwMode="auto">
              <a:xfrm flipH="1">
                <a:off x="5805314" y="2920828"/>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2" name="文本框 50">
              <a:extLst>
                <a:ext uri="{FF2B5EF4-FFF2-40B4-BE49-F238E27FC236}">
                  <a16:creationId xmlns:a16="http://schemas.microsoft.com/office/drawing/2014/main" id="{F41CEE6B-9FA3-4519-BF8E-0C4F66F14F2A}"/>
                </a:ext>
              </a:extLst>
            </p:cNvPr>
            <p:cNvSpPr txBox="1"/>
            <p:nvPr/>
          </p:nvSpPr>
          <p:spPr>
            <a:xfrm>
              <a:off x="6192713" y="2882972"/>
              <a:ext cx="878873" cy="738493"/>
            </a:xfrm>
            <a:prstGeom prst="rect">
              <a:avLst/>
            </a:prstGeom>
            <a:noFill/>
          </p:spPr>
          <p:txBody>
            <a:bodyPr wrap="none" rtlCol="0">
              <a:spAutoFit/>
            </a:bodyPr>
            <a:lstStyle/>
            <a:p>
              <a:r>
                <a:rPr lang="en-US" altLang="zh-CN" sz="2999" b="1" dirty="0">
                  <a:solidFill>
                    <a:schemeClr val="accent3"/>
                  </a:solidFill>
                  <a:latin typeface="微软雅黑" pitchFamily="34" charset="-122"/>
                  <a:ea typeface="微软雅黑" pitchFamily="34" charset="-122"/>
                </a:rPr>
                <a:t>03</a:t>
              </a:r>
              <a:endParaRPr lang="zh-CN" altLang="en-US" sz="2999" b="1" dirty="0">
                <a:solidFill>
                  <a:schemeClr val="accent3"/>
                </a:solidFill>
                <a:latin typeface="微软雅黑" pitchFamily="34" charset="-122"/>
                <a:ea typeface="微软雅黑" pitchFamily="34" charset="-122"/>
              </a:endParaRPr>
            </a:p>
          </p:txBody>
        </p:sp>
      </p:grpSp>
      <p:grpSp>
        <p:nvGrpSpPr>
          <p:cNvPr id="3" name="Группа 2"/>
          <p:cNvGrpSpPr/>
          <p:nvPr/>
        </p:nvGrpSpPr>
        <p:grpSpPr>
          <a:xfrm>
            <a:off x="748317" y="1347883"/>
            <a:ext cx="3174560" cy="1108823"/>
            <a:chOff x="748317" y="1347883"/>
            <a:chExt cx="3174560" cy="1108823"/>
          </a:xfrm>
        </p:grpSpPr>
        <p:sp>
          <p:nvSpPr>
            <p:cNvPr id="20" name="矩形 43">
              <a:extLst>
                <a:ext uri="{FF2B5EF4-FFF2-40B4-BE49-F238E27FC236}">
                  <a16:creationId xmlns:a16="http://schemas.microsoft.com/office/drawing/2014/main" id="{16E35DB8-810A-49D6-A662-91C9A38C445C}"/>
                </a:ext>
              </a:extLst>
            </p:cNvPr>
            <p:cNvSpPr/>
            <p:nvPr/>
          </p:nvSpPr>
          <p:spPr>
            <a:xfrm>
              <a:off x="748317" y="1347883"/>
              <a:ext cx="3174560" cy="1108823"/>
            </a:xfrm>
            <a:prstGeom prst="rect">
              <a:avLst/>
            </a:prstGeom>
            <a:solidFill>
              <a:schemeClr val="accent2"/>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TextBox 25">
              <a:extLst>
                <a:ext uri="{FF2B5EF4-FFF2-40B4-BE49-F238E27FC236}">
                  <a16:creationId xmlns:a16="http://schemas.microsoft.com/office/drawing/2014/main" id="{75D282E7-0766-47B6-8101-A327F8726712}"/>
                </a:ext>
              </a:extLst>
            </p:cNvPr>
            <p:cNvSpPr txBox="1"/>
            <p:nvPr/>
          </p:nvSpPr>
          <p:spPr>
            <a:xfrm>
              <a:off x="829601" y="1468953"/>
              <a:ext cx="2738807" cy="523220"/>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gn="ctr">
                <a:lnSpc>
                  <a:spcPct val="100000"/>
                </a:lnSpc>
              </a:pPr>
              <a:r>
                <a:rPr lang="ru-RU" sz="1400" dirty="0">
                  <a:solidFill>
                    <a:schemeClr val="bg1"/>
                  </a:solidFill>
                  <a:latin typeface="Times New Roman" panose="02020603050405020304" pitchFamily="18" charset="0"/>
                  <a:cs typeface="Times New Roman" panose="02020603050405020304" pitchFamily="18" charset="0"/>
                </a:rPr>
                <a:t>Копия свидетельства </a:t>
              </a:r>
              <a:r>
                <a:rPr lang="ru-RU" sz="1400" dirty="0" smtClean="0">
                  <a:solidFill>
                    <a:schemeClr val="bg1"/>
                  </a:solidFill>
                  <a:latin typeface="Times New Roman" panose="02020603050405020304" pitchFamily="18" charset="0"/>
                  <a:cs typeface="Times New Roman" panose="02020603050405020304" pitchFamily="18" charset="0"/>
                </a:rPr>
                <a:t>заверяется </a:t>
              </a:r>
              <a:r>
                <a:rPr lang="ru-RU" sz="1400" dirty="0">
                  <a:solidFill>
                    <a:schemeClr val="bg1"/>
                  </a:solidFill>
                  <a:latin typeface="Times New Roman" panose="02020603050405020304" pitchFamily="18" charset="0"/>
                  <a:cs typeface="Times New Roman" panose="02020603050405020304" pitchFamily="18" charset="0"/>
                </a:rPr>
                <a:t>в нотариальном порядке</a:t>
              </a:r>
              <a:endParaRPr lang="ru-RU" altLang="zh-CN" sz="1400" dirty="0">
                <a:solidFill>
                  <a:schemeClr val="bg1"/>
                </a:solidFill>
                <a:latin typeface="Times New Roman" panose="02020603050405020304" pitchFamily="18" charset="0"/>
                <a:cs typeface="Times New Roman" panose="02020603050405020304" pitchFamily="18" charset="0"/>
              </a:endParaRPr>
            </a:p>
          </p:txBody>
        </p:sp>
      </p:grpSp>
      <p:grpSp>
        <p:nvGrpSpPr>
          <p:cNvPr id="33" name="Группа 32"/>
          <p:cNvGrpSpPr/>
          <p:nvPr/>
        </p:nvGrpSpPr>
        <p:grpSpPr>
          <a:xfrm>
            <a:off x="739306" y="2577778"/>
            <a:ext cx="3215388" cy="1229896"/>
            <a:chOff x="739306" y="2577778"/>
            <a:chExt cx="3215388" cy="1229896"/>
          </a:xfrm>
        </p:grpSpPr>
        <p:sp>
          <p:nvSpPr>
            <p:cNvPr id="12" name="矩形 22">
              <a:extLst>
                <a:ext uri="{FF2B5EF4-FFF2-40B4-BE49-F238E27FC236}">
                  <a16:creationId xmlns:a16="http://schemas.microsoft.com/office/drawing/2014/main" id="{E23919FB-9EE1-43EB-BE1D-402A0CECB959}"/>
                </a:ext>
              </a:extLst>
            </p:cNvPr>
            <p:cNvSpPr/>
            <p:nvPr/>
          </p:nvSpPr>
          <p:spPr>
            <a:xfrm>
              <a:off x="748318" y="2577778"/>
              <a:ext cx="3206376" cy="1229896"/>
            </a:xfrm>
            <a:prstGeom prst="rect">
              <a:avLst/>
            </a:prstGeom>
            <a:solidFill>
              <a:schemeClr val="accent5"/>
            </a:solidFill>
            <a:ln>
              <a:noFill/>
            </a:ln>
            <a:effectLst>
              <a:outerShdw blurRad="1778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TextBox 27">
              <a:extLst>
                <a:ext uri="{FF2B5EF4-FFF2-40B4-BE49-F238E27FC236}">
                  <a16:creationId xmlns:a16="http://schemas.microsoft.com/office/drawing/2014/main" id="{DC6CE37B-592A-4EEC-B004-C3324D7CAECA}"/>
                </a:ext>
              </a:extLst>
            </p:cNvPr>
            <p:cNvSpPr txBox="1"/>
            <p:nvPr/>
          </p:nvSpPr>
          <p:spPr>
            <a:xfrm>
              <a:off x="739306" y="2697372"/>
              <a:ext cx="2980979" cy="1015663"/>
            </a:xfrm>
            <a:prstGeom prst="rect">
              <a:avLst/>
            </a:prstGeom>
            <a:noFill/>
          </p:spPr>
          <p:txBody>
            <a:bodyPr wrap="square" rtlCol="0">
              <a:spAutoFit/>
            </a:bodyPr>
            <a:lstStyle>
              <a:defPPr>
                <a:defRPr lang="zh-CN"/>
              </a:defPPr>
              <a:lvl1pPr>
                <a:lnSpc>
                  <a:spcPct val="150000"/>
                </a:lnSpc>
                <a:defRPr sz="1800">
                  <a:solidFill>
                    <a:schemeClr val="tx1">
                      <a:lumMod val="50000"/>
                      <a:lumOff val="50000"/>
                    </a:schemeClr>
                  </a:solidFill>
                  <a:latin typeface="微软雅黑" pitchFamily="34" charset="-122"/>
                  <a:ea typeface="微软雅黑" pitchFamily="34" charset="-122"/>
                </a:defRPr>
              </a:lvl1pPr>
            </a:lstStyle>
            <a:p>
              <a:pPr algn="ctr">
                <a:lnSpc>
                  <a:spcPct val="100000"/>
                </a:lnSpc>
              </a:pPr>
              <a:r>
                <a:rPr lang="ru-RU" sz="1200" dirty="0">
                  <a:solidFill>
                    <a:schemeClr val="bg1"/>
                  </a:solidFill>
                  <a:latin typeface="Times New Roman" panose="02020603050405020304" pitchFamily="18" charset="0"/>
                  <a:cs typeface="Times New Roman" panose="02020603050405020304" pitchFamily="18" charset="0"/>
                </a:rPr>
                <a:t>При достижении ребенком 14-летнего возраста со свидетельством о рождении предоставляется копия паспорта ребенка молодого ученого, </a:t>
              </a:r>
              <a:r>
                <a:rPr lang="ru-RU" sz="1200" dirty="0" smtClean="0">
                  <a:solidFill>
                    <a:schemeClr val="bg1"/>
                  </a:solidFill>
                  <a:latin typeface="Times New Roman" panose="02020603050405020304" pitchFamily="18" charset="0"/>
                  <a:cs typeface="Times New Roman" panose="02020603050405020304" pitchFamily="18" charset="0"/>
                </a:rPr>
                <a:t>за</a:t>
              </a:r>
              <a:r>
                <a:rPr lang="ru-RU" sz="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веренная </a:t>
              </a: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 нотариальном </a:t>
              </a:r>
              <a:r>
                <a:rPr lang="ru-RU" sz="1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порядке (все страницы)</a:t>
              </a:r>
              <a:endParaRPr lang="ru-RU" altLang="zh-CN" sz="1200" dirty="0">
                <a:solidFill>
                  <a:schemeClr val="bg1"/>
                </a:solidFill>
                <a:latin typeface="Times New Roman" panose="02020603050405020304" pitchFamily="18" charset="0"/>
                <a:cs typeface="Times New Roman" panose="02020603050405020304" pitchFamily="18" charset="0"/>
              </a:endParaRPr>
            </a:p>
          </p:txBody>
        </p:sp>
      </p:grpSp>
      <p:grpSp>
        <p:nvGrpSpPr>
          <p:cNvPr id="2" name="Группа 1"/>
          <p:cNvGrpSpPr/>
          <p:nvPr/>
        </p:nvGrpSpPr>
        <p:grpSpPr>
          <a:xfrm>
            <a:off x="3542579" y="1331101"/>
            <a:ext cx="1336557" cy="1108823"/>
            <a:chOff x="4651007" y="1900471"/>
            <a:chExt cx="1452914" cy="1283692"/>
          </a:xfrm>
        </p:grpSpPr>
        <p:grpSp>
          <p:nvGrpSpPr>
            <p:cNvPr id="23" name="组合 46">
              <a:extLst>
                <a:ext uri="{FF2B5EF4-FFF2-40B4-BE49-F238E27FC236}">
                  <a16:creationId xmlns:a16="http://schemas.microsoft.com/office/drawing/2014/main" id="{673C5006-C3DE-4CE4-924E-F28153385F64}"/>
                </a:ext>
              </a:extLst>
            </p:cNvPr>
            <p:cNvGrpSpPr/>
            <p:nvPr/>
          </p:nvGrpSpPr>
          <p:grpSpPr>
            <a:xfrm>
              <a:off x="4651007" y="1900471"/>
              <a:ext cx="1452914" cy="1283692"/>
              <a:chOff x="4648290" y="2279687"/>
              <a:chExt cx="1453250" cy="1283989"/>
            </a:xfrm>
          </p:grpSpPr>
          <p:sp>
            <p:nvSpPr>
              <p:cNvPr id="24" name="Freeform 23">
                <a:extLst>
                  <a:ext uri="{FF2B5EF4-FFF2-40B4-BE49-F238E27FC236}">
                    <a16:creationId xmlns:a16="http://schemas.microsoft.com/office/drawing/2014/main" id="{C0860A6D-45CD-4F53-972D-1F6D8BC16F19}"/>
                  </a:ext>
                </a:extLst>
              </p:cNvPr>
              <p:cNvSpPr>
                <a:spLocks/>
              </p:cNvSpPr>
              <p:nvPr/>
            </p:nvSpPr>
            <p:spPr bwMode="auto">
              <a:xfrm>
                <a:off x="4794469" y="2418174"/>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sz="1350"/>
              </a:p>
            </p:txBody>
          </p:sp>
          <p:sp>
            <p:nvSpPr>
              <p:cNvPr id="25" name="Freeform 6">
                <a:extLst>
                  <a:ext uri="{FF2B5EF4-FFF2-40B4-BE49-F238E27FC236}">
                    <a16:creationId xmlns:a16="http://schemas.microsoft.com/office/drawing/2014/main" id="{3742E63A-C09C-4133-A25C-FFE42A3A9730}"/>
                  </a:ext>
                </a:extLst>
              </p:cNvPr>
              <p:cNvSpPr>
                <a:spLocks noEditPoints="1"/>
              </p:cNvSpPr>
              <p:nvPr/>
            </p:nvSpPr>
            <p:spPr bwMode="auto">
              <a:xfrm>
                <a:off x="4648290" y="2279687"/>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4" name="文本框 47">
              <a:extLst>
                <a:ext uri="{FF2B5EF4-FFF2-40B4-BE49-F238E27FC236}">
                  <a16:creationId xmlns:a16="http://schemas.microsoft.com/office/drawing/2014/main" id="{2F5197B9-504E-4707-8250-3C106EDDE140}"/>
                </a:ext>
              </a:extLst>
            </p:cNvPr>
            <p:cNvSpPr txBox="1"/>
            <p:nvPr/>
          </p:nvSpPr>
          <p:spPr>
            <a:xfrm>
              <a:off x="5046685" y="2239666"/>
              <a:ext cx="878874" cy="738493"/>
            </a:xfrm>
            <a:prstGeom prst="rect">
              <a:avLst/>
            </a:prstGeom>
            <a:noFill/>
          </p:spPr>
          <p:txBody>
            <a:bodyPr wrap="none" rtlCol="0">
              <a:spAutoFit/>
            </a:bodyPr>
            <a:lstStyle/>
            <a:p>
              <a:r>
                <a:rPr lang="en-US" altLang="zh-CN" sz="2999" b="1" dirty="0">
                  <a:solidFill>
                    <a:schemeClr val="accent2"/>
                  </a:solidFill>
                  <a:latin typeface="微软雅黑" pitchFamily="34" charset="-122"/>
                  <a:ea typeface="微软雅黑" pitchFamily="34" charset="-122"/>
                </a:rPr>
                <a:t>01</a:t>
              </a:r>
              <a:endParaRPr lang="zh-CN" altLang="en-US" sz="2999" b="1" dirty="0">
                <a:solidFill>
                  <a:schemeClr val="accent2"/>
                </a:solidFill>
                <a:latin typeface="微软雅黑" pitchFamily="34" charset="-122"/>
                <a:ea typeface="微软雅黑" pitchFamily="34" charset="-122"/>
              </a:endParaRPr>
            </a:p>
          </p:txBody>
        </p:sp>
      </p:grpSp>
      <p:grpSp>
        <p:nvGrpSpPr>
          <p:cNvPr id="38" name="Группа 37"/>
          <p:cNvGrpSpPr/>
          <p:nvPr/>
        </p:nvGrpSpPr>
        <p:grpSpPr>
          <a:xfrm>
            <a:off x="3594468" y="2638313"/>
            <a:ext cx="1336557" cy="1108823"/>
            <a:chOff x="4632834" y="3254245"/>
            <a:chExt cx="1452914" cy="1283692"/>
          </a:xfrm>
        </p:grpSpPr>
        <p:grpSp>
          <p:nvGrpSpPr>
            <p:cNvPr id="13" name="组合 23">
              <a:extLst>
                <a:ext uri="{FF2B5EF4-FFF2-40B4-BE49-F238E27FC236}">
                  <a16:creationId xmlns:a16="http://schemas.microsoft.com/office/drawing/2014/main" id="{31BB4BD7-4870-497F-8F80-CC487E5C756A}"/>
                </a:ext>
              </a:extLst>
            </p:cNvPr>
            <p:cNvGrpSpPr/>
            <p:nvPr/>
          </p:nvGrpSpPr>
          <p:grpSpPr>
            <a:xfrm>
              <a:off x="4632834" y="3254245"/>
              <a:ext cx="1452914" cy="1283692"/>
              <a:chOff x="4630113" y="3633776"/>
              <a:chExt cx="1453250" cy="1283989"/>
            </a:xfrm>
          </p:grpSpPr>
          <p:sp>
            <p:nvSpPr>
              <p:cNvPr id="14" name="Freeform 23">
                <a:extLst>
                  <a:ext uri="{FF2B5EF4-FFF2-40B4-BE49-F238E27FC236}">
                    <a16:creationId xmlns:a16="http://schemas.microsoft.com/office/drawing/2014/main" id="{10292061-DAE8-4699-8C7E-05BB7C0D3D5E}"/>
                  </a:ext>
                </a:extLst>
              </p:cNvPr>
              <p:cNvSpPr>
                <a:spLocks/>
              </p:cNvSpPr>
              <p:nvPr/>
            </p:nvSpPr>
            <p:spPr bwMode="auto">
              <a:xfrm>
                <a:off x="4794469" y="3702165"/>
                <a:ext cx="1160891" cy="1005307"/>
              </a:xfrm>
              <a:custGeom>
                <a:avLst/>
                <a:gdLst>
                  <a:gd name="T0" fmla="*/ 170 w 679"/>
                  <a:gd name="T1" fmla="*/ 588 h 588"/>
                  <a:gd name="T2" fmla="*/ 0 w 679"/>
                  <a:gd name="T3" fmla="*/ 294 h 588"/>
                  <a:gd name="T4" fmla="*/ 170 w 679"/>
                  <a:gd name="T5" fmla="*/ 0 h 588"/>
                  <a:gd name="T6" fmla="*/ 509 w 679"/>
                  <a:gd name="T7" fmla="*/ 0 h 588"/>
                  <a:gd name="T8" fmla="*/ 679 w 679"/>
                  <a:gd name="T9" fmla="*/ 294 h 588"/>
                  <a:gd name="T10" fmla="*/ 509 w 679"/>
                  <a:gd name="T11" fmla="*/ 588 h 588"/>
                  <a:gd name="T12" fmla="*/ 170 w 679"/>
                  <a:gd name="T13" fmla="*/ 588 h 588"/>
                </a:gdLst>
                <a:ahLst/>
                <a:cxnLst>
                  <a:cxn ang="0">
                    <a:pos x="T0" y="T1"/>
                  </a:cxn>
                  <a:cxn ang="0">
                    <a:pos x="T2" y="T3"/>
                  </a:cxn>
                  <a:cxn ang="0">
                    <a:pos x="T4" y="T5"/>
                  </a:cxn>
                  <a:cxn ang="0">
                    <a:pos x="T6" y="T7"/>
                  </a:cxn>
                  <a:cxn ang="0">
                    <a:pos x="T8" y="T9"/>
                  </a:cxn>
                  <a:cxn ang="0">
                    <a:pos x="T10" y="T11"/>
                  </a:cxn>
                  <a:cxn ang="0">
                    <a:pos x="T12" y="T13"/>
                  </a:cxn>
                </a:cxnLst>
                <a:rect l="0" t="0" r="r" b="b"/>
                <a:pathLst>
                  <a:path w="679" h="588">
                    <a:moveTo>
                      <a:pt x="170" y="588"/>
                    </a:moveTo>
                    <a:lnTo>
                      <a:pt x="0" y="294"/>
                    </a:lnTo>
                    <a:lnTo>
                      <a:pt x="170" y="0"/>
                    </a:lnTo>
                    <a:lnTo>
                      <a:pt x="509" y="0"/>
                    </a:lnTo>
                    <a:lnTo>
                      <a:pt x="679" y="294"/>
                    </a:lnTo>
                    <a:lnTo>
                      <a:pt x="509" y="588"/>
                    </a:lnTo>
                    <a:lnTo>
                      <a:pt x="170" y="588"/>
                    </a:lnTo>
                    <a:close/>
                  </a:path>
                </a:pathLst>
              </a:custGeom>
              <a:solidFill>
                <a:srgbClr val="FFFFFF"/>
              </a:solidFill>
              <a:ln w="14288" cap="flat">
                <a:noFill/>
                <a:prstDash val="solid"/>
                <a:miter lim="800000"/>
                <a:headEnd/>
                <a:tailEnd/>
              </a:ln>
            </p:spPr>
            <p:txBody>
              <a:bodyPr vert="horz" wrap="square" lIns="68564" tIns="34282" rIns="68564" bIns="34282" numCol="1" anchor="t" anchorCtr="0" compatLnSpc="1">
                <a:prstTxWarp prst="textNoShape">
                  <a:avLst/>
                </a:prstTxWarp>
              </a:bodyPr>
              <a:lstStyle/>
              <a:p>
                <a:endParaRPr lang="zh-CN" altLang="en-US" sz="1350"/>
              </a:p>
            </p:txBody>
          </p:sp>
          <p:sp>
            <p:nvSpPr>
              <p:cNvPr id="15" name="Freeform 6">
                <a:extLst>
                  <a:ext uri="{FF2B5EF4-FFF2-40B4-BE49-F238E27FC236}">
                    <a16:creationId xmlns:a16="http://schemas.microsoft.com/office/drawing/2014/main" id="{E59446B4-8B86-4F2E-A450-213D0E1213E2}"/>
                  </a:ext>
                </a:extLst>
              </p:cNvPr>
              <p:cNvSpPr>
                <a:spLocks noEditPoints="1"/>
              </p:cNvSpPr>
              <p:nvPr/>
            </p:nvSpPr>
            <p:spPr bwMode="auto">
              <a:xfrm>
                <a:off x="4630113" y="3633776"/>
                <a:ext cx="1453250" cy="1283989"/>
              </a:xfrm>
              <a:custGeom>
                <a:avLst/>
                <a:gdLst>
                  <a:gd name="T0" fmla="*/ 353 w 357"/>
                  <a:gd name="T1" fmla="*/ 143 h 315"/>
                  <a:gd name="T2" fmla="*/ 278 w 357"/>
                  <a:gd name="T3" fmla="*/ 14 h 315"/>
                  <a:gd name="T4" fmla="*/ 253 w 357"/>
                  <a:gd name="T5" fmla="*/ 0 h 315"/>
                  <a:gd name="T6" fmla="*/ 104 w 357"/>
                  <a:gd name="T7" fmla="*/ 0 h 315"/>
                  <a:gd name="T8" fmla="*/ 79 w 357"/>
                  <a:gd name="T9" fmla="*/ 14 h 315"/>
                  <a:gd name="T10" fmla="*/ 5 w 357"/>
                  <a:gd name="T11" fmla="*/ 143 h 315"/>
                  <a:gd name="T12" fmla="*/ 5 w 357"/>
                  <a:gd name="T13" fmla="*/ 172 h 315"/>
                  <a:gd name="T14" fmla="*/ 79 w 357"/>
                  <a:gd name="T15" fmla="*/ 301 h 315"/>
                  <a:gd name="T16" fmla="*/ 104 w 357"/>
                  <a:gd name="T17" fmla="*/ 315 h 315"/>
                  <a:gd name="T18" fmla="*/ 253 w 357"/>
                  <a:gd name="T19" fmla="*/ 315 h 315"/>
                  <a:gd name="T20" fmla="*/ 278 w 357"/>
                  <a:gd name="T21" fmla="*/ 301 h 315"/>
                  <a:gd name="T22" fmla="*/ 353 w 357"/>
                  <a:gd name="T23" fmla="*/ 172 h 315"/>
                  <a:gd name="T24" fmla="*/ 353 w 357"/>
                  <a:gd name="T25" fmla="*/ 143 h 315"/>
                  <a:gd name="T26" fmla="*/ 284 w 357"/>
                  <a:gd name="T27" fmla="*/ 172 h 315"/>
                  <a:gd name="T28" fmla="*/ 244 w 357"/>
                  <a:gd name="T29" fmla="*/ 241 h 315"/>
                  <a:gd name="T30" fmla="*/ 218 w 357"/>
                  <a:gd name="T31" fmla="*/ 256 h 315"/>
                  <a:gd name="T32" fmla="*/ 139 w 357"/>
                  <a:gd name="T33" fmla="*/ 256 h 315"/>
                  <a:gd name="T34" fmla="*/ 113 w 357"/>
                  <a:gd name="T35" fmla="*/ 241 h 315"/>
                  <a:gd name="T36" fmla="*/ 74 w 357"/>
                  <a:gd name="T37" fmla="*/ 172 h 315"/>
                  <a:gd name="T38" fmla="*/ 74 w 357"/>
                  <a:gd name="T39" fmla="*/ 143 h 315"/>
                  <a:gd name="T40" fmla="*/ 113 w 357"/>
                  <a:gd name="T41" fmla="*/ 74 h 315"/>
                  <a:gd name="T42" fmla="*/ 139 w 357"/>
                  <a:gd name="T43" fmla="*/ 59 h 315"/>
                  <a:gd name="T44" fmla="*/ 218 w 357"/>
                  <a:gd name="T45" fmla="*/ 59 h 315"/>
                  <a:gd name="T46" fmla="*/ 244 w 357"/>
                  <a:gd name="T47" fmla="*/ 74 h 315"/>
                  <a:gd name="T48" fmla="*/ 284 w 357"/>
                  <a:gd name="T49" fmla="*/ 143 h 315"/>
                  <a:gd name="T50" fmla="*/ 284 w 357"/>
                  <a:gd name="T51" fmla="*/ 172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7" h="315">
                    <a:moveTo>
                      <a:pt x="353" y="143"/>
                    </a:moveTo>
                    <a:cubicBezTo>
                      <a:pt x="278" y="14"/>
                      <a:pt x="278" y="14"/>
                      <a:pt x="278" y="14"/>
                    </a:cubicBezTo>
                    <a:cubicBezTo>
                      <a:pt x="273" y="6"/>
                      <a:pt x="262" y="0"/>
                      <a:pt x="253" y="0"/>
                    </a:cubicBezTo>
                    <a:cubicBezTo>
                      <a:pt x="104" y="0"/>
                      <a:pt x="104" y="0"/>
                      <a:pt x="104"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5"/>
                      <a:pt x="104" y="315"/>
                    </a:cubicBezTo>
                    <a:cubicBezTo>
                      <a:pt x="253" y="315"/>
                      <a:pt x="253" y="315"/>
                      <a:pt x="253" y="315"/>
                    </a:cubicBezTo>
                    <a:cubicBezTo>
                      <a:pt x="262" y="315"/>
                      <a:pt x="273" y="309"/>
                      <a:pt x="278" y="301"/>
                    </a:cubicBezTo>
                    <a:cubicBezTo>
                      <a:pt x="353" y="172"/>
                      <a:pt x="353" y="172"/>
                      <a:pt x="353" y="172"/>
                    </a:cubicBezTo>
                    <a:cubicBezTo>
                      <a:pt x="357" y="164"/>
                      <a:pt x="357" y="151"/>
                      <a:pt x="353" y="143"/>
                    </a:cubicBezTo>
                    <a:moveTo>
                      <a:pt x="284" y="172"/>
                    </a:moveTo>
                    <a:cubicBezTo>
                      <a:pt x="244" y="241"/>
                      <a:pt x="244" y="241"/>
                      <a:pt x="244" y="241"/>
                    </a:cubicBezTo>
                    <a:cubicBezTo>
                      <a:pt x="239" y="249"/>
                      <a:pt x="228" y="256"/>
                      <a:pt x="218" y="256"/>
                    </a:cubicBezTo>
                    <a:cubicBezTo>
                      <a:pt x="139" y="256"/>
                      <a:pt x="139" y="256"/>
                      <a:pt x="139" y="256"/>
                    </a:cubicBezTo>
                    <a:cubicBezTo>
                      <a:pt x="129" y="256"/>
                      <a:pt x="118" y="249"/>
                      <a:pt x="113" y="241"/>
                    </a:cubicBezTo>
                    <a:cubicBezTo>
                      <a:pt x="74" y="172"/>
                      <a:pt x="74" y="172"/>
                      <a:pt x="74" y="172"/>
                    </a:cubicBezTo>
                    <a:cubicBezTo>
                      <a:pt x="69" y="164"/>
                      <a:pt x="69" y="151"/>
                      <a:pt x="74" y="143"/>
                    </a:cubicBezTo>
                    <a:cubicBezTo>
                      <a:pt x="113" y="74"/>
                      <a:pt x="113" y="74"/>
                      <a:pt x="113" y="74"/>
                    </a:cubicBezTo>
                    <a:cubicBezTo>
                      <a:pt x="118" y="66"/>
                      <a:pt x="129" y="59"/>
                      <a:pt x="139" y="59"/>
                    </a:cubicBezTo>
                    <a:cubicBezTo>
                      <a:pt x="218" y="59"/>
                      <a:pt x="218" y="59"/>
                      <a:pt x="218" y="59"/>
                    </a:cubicBezTo>
                    <a:cubicBezTo>
                      <a:pt x="228" y="59"/>
                      <a:pt x="239" y="66"/>
                      <a:pt x="244" y="74"/>
                    </a:cubicBezTo>
                    <a:cubicBezTo>
                      <a:pt x="284" y="143"/>
                      <a:pt x="284" y="143"/>
                      <a:pt x="284" y="143"/>
                    </a:cubicBezTo>
                    <a:cubicBezTo>
                      <a:pt x="288" y="151"/>
                      <a:pt x="288" y="164"/>
                      <a:pt x="284" y="172"/>
                    </a:cubicBezTo>
                  </a:path>
                </a:pathLst>
              </a:custGeom>
              <a:gradFill flip="none" rotWithShape="1">
                <a:gsLst>
                  <a:gs pos="0">
                    <a:schemeClr val="accent6">
                      <a:lumMod val="5000"/>
                      <a:lumOff val="95000"/>
                    </a:schemeClr>
                  </a:gs>
                  <a:gs pos="100000">
                    <a:schemeClr val="bg1">
                      <a:lumMod val="75000"/>
                    </a:schemeClr>
                  </a:gs>
                </a:gsLst>
                <a:lin ang="13500000" scaled="1"/>
                <a:tileRect/>
              </a:gradFill>
              <a:ln w="34925">
                <a:gradFill flip="none" rotWithShape="1">
                  <a:gsLst>
                    <a:gs pos="0">
                      <a:schemeClr val="accent1">
                        <a:lumMod val="5000"/>
                        <a:lumOff val="95000"/>
                      </a:schemeClr>
                    </a:gs>
                    <a:gs pos="100000">
                      <a:schemeClr val="bg1">
                        <a:lumMod val="65000"/>
                      </a:schemeClr>
                    </a:gs>
                  </a:gsLst>
                  <a:lin ang="2700000" scaled="1"/>
                  <a:tileRect/>
                </a:gradFill>
              </a:ln>
              <a:effectLst>
                <a:outerShdw blurRad="1778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35" name="文本框 48">
              <a:extLst>
                <a:ext uri="{FF2B5EF4-FFF2-40B4-BE49-F238E27FC236}">
                  <a16:creationId xmlns:a16="http://schemas.microsoft.com/office/drawing/2014/main" id="{DC94E695-DFB4-4419-BE9A-709EE8D71658}"/>
                </a:ext>
              </a:extLst>
            </p:cNvPr>
            <p:cNvSpPr txBox="1"/>
            <p:nvPr/>
          </p:nvSpPr>
          <p:spPr>
            <a:xfrm>
              <a:off x="5026031" y="3574107"/>
              <a:ext cx="878874" cy="738493"/>
            </a:xfrm>
            <a:prstGeom prst="rect">
              <a:avLst/>
            </a:prstGeom>
            <a:noFill/>
          </p:spPr>
          <p:txBody>
            <a:bodyPr wrap="none" rtlCol="0">
              <a:spAutoFit/>
            </a:bodyPr>
            <a:lstStyle/>
            <a:p>
              <a:r>
                <a:rPr lang="en-US" altLang="zh-CN" sz="2999" b="1" dirty="0">
                  <a:solidFill>
                    <a:schemeClr val="accent5"/>
                  </a:solidFill>
                  <a:latin typeface="微软雅黑" pitchFamily="34" charset="-122"/>
                  <a:ea typeface="微软雅黑" pitchFamily="34" charset="-122"/>
                </a:rPr>
                <a:t>02</a:t>
              </a:r>
              <a:endParaRPr lang="zh-CN" altLang="en-US" sz="2999" b="1" dirty="0">
                <a:solidFill>
                  <a:schemeClr val="accent5"/>
                </a:solidFill>
                <a:latin typeface="微软雅黑" pitchFamily="34" charset="-122"/>
                <a:ea typeface="微软雅黑" pitchFamily="34" charset="-122"/>
              </a:endParaRPr>
            </a:p>
          </p:txBody>
        </p:sp>
      </p:grpSp>
      <p:sp>
        <p:nvSpPr>
          <p:cNvPr id="36" name="Прямоугольник 35"/>
          <p:cNvSpPr/>
          <p:nvPr/>
        </p:nvSpPr>
        <p:spPr>
          <a:xfrm>
            <a:off x="3280208" y="30489"/>
            <a:ext cx="6062877" cy="954107"/>
          </a:xfrm>
          <a:prstGeom prst="rect">
            <a:avLst/>
          </a:prstGeom>
        </p:spPr>
        <p:txBody>
          <a:bodyPr wrap="none">
            <a:spAutoFit/>
          </a:bodyPr>
          <a:lstStyle/>
          <a:p>
            <a:pPr algn="ctr"/>
            <a:r>
              <a:rPr lang="ru-RU" sz="2000" dirty="0">
                <a:latin typeface="Times New Roman" panose="02020603050405020304" pitchFamily="18" charset="0"/>
                <a:ea typeface="Calibri" panose="020F0502020204030204" pitchFamily="34" charset="0"/>
              </a:rPr>
              <a:t>Документ 7</a:t>
            </a:r>
          </a:p>
          <a:p>
            <a:pPr algn="ctr"/>
            <a:r>
              <a:rPr lang="ru-RU" dirty="0">
                <a:latin typeface="Times New Roman" panose="02020603050405020304" pitchFamily="18" charset="0"/>
                <a:ea typeface="Calibri" panose="020F0502020204030204" pitchFamily="34" charset="0"/>
              </a:rPr>
              <a:t>«Копия (копии) свидетельства о рождении ребенка (детей</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«г»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21" name="图片 44">
            <a:extLst>
              <a:ext uri="{FF2B5EF4-FFF2-40B4-BE49-F238E27FC236}">
                <a16:creationId xmlns:a16="http://schemas.microsoft.com/office/drawing/2014/main" id="{544205B0-7F7C-46B8-8904-5A63E8C5AC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010" t="71194" r="15480" b="14470"/>
          <a:stretch/>
        </p:blipFill>
        <p:spPr>
          <a:xfrm rot="5400000" flipH="1" flipV="1">
            <a:off x="-779788" y="2147222"/>
            <a:ext cx="3306046" cy="914486"/>
          </a:xfrm>
          <a:prstGeom prst="rect">
            <a:avLst/>
          </a:prstGeom>
        </p:spPr>
      </p:pic>
      <p:pic>
        <p:nvPicPr>
          <p:cNvPr id="6" name="图片 16">
            <a:extLst>
              <a:ext uri="{FF2B5EF4-FFF2-40B4-BE49-F238E27FC236}">
                <a16:creationId xmlns:a16="http://schemas.microsoft.com/office/drawing/2014/main" id="{7238723E-1887-441C-9A4E-F733614375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6010" t="71194" r="15480" b="14470"/>
          <a:stretch/>
        </p:blipFill>
        <p:spPr>
          <a:xfrm rot="16200000" flipV="1">
            <a:off x="9610318" y="4454096"/>
            <a:ext cx="3443799" cy="946012"/>
          </a:xfrm>
          <a:prstGeom prst="rect">
            <a:avLst/>
          </a:prstGeom>
        </p:spPr>
      </p:pic>
    </p:spTree>
    <p:extLst>
      <p:ext uri="{BB962C8B-B14F-4D97-AF65-F5344CB8AC3E}">
        <p14:creationId xmlns:p14="http://schemas.microsoft.com/office/powerpoint/2010/main" val="10092020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31"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fltVal val="0"/>
                                          </p:val>
                                        </p:tav>
                                        <p:tav tm="100000">
                                          <p:val>
                                            <p:strVal val="#ppt_w"/>
                                          </p:val>
                                        </p:tav>
                                      </p:tavLst>
                                    </p:anim>
                                    <p:anim calcmode="lin" valueType="num">
                                      <p:cBhvr>
                                        <p:cTn id="28" dur="1000" fill="hold"/>
                                        <p:tgtEl>
                                          <p:spTgt spid="38"/>
                                        </p:tgtEl>
                                        <p:attrNameLst>
                                          <p:attrName>ppt_h</p:attrName>
                                        </p:attrNameLst>
                                      </p:cBhvr>
                                      <p:tavLst>
                                        <p:tav tm="0">
                                          <p:val>
                                            <p:fltVal val="0"/>
                                          </p:val>
                                        </p:tav>
                                        <p:tav tm="100000">
                                          <p:val>
                                            <p:strVal val="#ppt_h"/>
                                          </p:val>
                                        </p:tav>
                                      </p:tavLst>
                                    </p:anim>
                                    <p:anim calcmode="lin" valueType="num">
                                      <p:cBhvr>
                                        <p:cTn id="29" dur="1000" fill="hold"/>
                                        <p:tgtEl>
                                          <p:spTgt spid="38"/>
                                        </p:tgtEl>
                                        <p:attrNameLst>
                                          <p:attrName>style.rotation</p:attrName>
                                        </p:attrNameLst>
                                      </p:cBhvr>
                                      <p:tavLst>
                                        <p:tav tm="0">
                                          <p:val>
                                            <p:fltVal val="90"/>
                                          </p:val>
                                        </p:tav>
                                        <p:tav tm="100000">
                                          <p:val>
                                            <p:fltVal val="0"/>
                                          </p:val>
                                        </p:tav>
                                      </p:tavLst>
                                    </p:anim>
                                    <p:animEffect transition="in" filter="fade">
                                      <p:cBhvr>
                                        <p:cTn id="30" dur="1000"/>
                                        <p:tgtEl>
                                          <p:spTgt spid="38"/>
                                        </p:tgtEl>
                                      </p:cBhvr>
                                    </p:animEffect>
                                  </p:childTnLst>
                                </p:cTn>
                              </p:par>
                            </p:childTnLst>
                          </p:cTn>
                        </p:par>
                        <p:par>
                          <p:cTn id="31" fill="hold">
                            <p:stCondLst>
                              <p:cond delay="3500"/>
                            </p:stCondLst>
                            <p:childTnLst>
                              <p:par>
                                <p:cTn id="32" presetID="22" presetClass="entr" presetSubtype="4"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par>
                          <p:cTn id="35" fill="hold">
                            <p:stCondLst>
                              <p:cond delay="4000"/>
                            </p:stCondLst>
                            <p:childTnLst>
                              <p:par>
                                <p:cTn id="36" presetID="6"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circle(in)">
                                      <p:cBhvr>
                                        <p:cTn id="38" dur="2000"/>
                                        <p:tgtEl>
                                          <p:spTgt spid="21"/>
                                        </p:tgtEl>
                                      </p:cBhvr>
                                    </p:animEffect>
                                  </p:childTnLst>
                                </p:cTn>
                              </p:par>
                            </p:childTnLst>
                          </p:cTn>
                        </p:par>
                        <p:par>
                          <p:cTn id="39" fill="hold">
                            <p:stCondLst>
                              <p:cond delay="6000"/>
                            </p:stCondLst>
                            <p:childTnLst>
                              <p:par>
                                <p:cTn id="40" presetID="31" presetClass="entr" presetSubtype="0"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 calcmode="lin" valueType="num">
                                      <p:cBhvr>
                                        <p:cTn id="44" dur="1000" fill="hold"/>
                                        <p:tgtEl>
                                          <p:spTgt spid="39"/>
                                        </p:tgtEl>
                                        <p:attrNameLst>
                                          <p:attrName>style.rotation</p:attrName>
                                        </p:attrNameLst>
                                      </p:cBhvr>
                                      <p:tavLst>
                                        <p:tav tm="0">
                                          <p:val>
                                            <p:fltVal val="90"/>
                                          </p:val>
                                        </p:tav>
                                        <p:tav tm="100000">
                                          <p:val>
                                            <p:fltVal val="0"/>
                                          </p:val>
                                        </p:tav>
                                      </p:tavLst>
                                    </p:anim>
                                    <p:animEffect transition="in" filter="fade">
                                      <p:cBhvr>
                                        <p:cTn id="45" dur="1000"/>
                                        <p:tgtEl>
                                          <p:spTgt spid="39"/>
                                        </p:tgtEl>
                                      </p:cBhvr>
                                    </p:animEffect>
                                  </p:childTnLst>
                                </p:cTn>
                              </p:par>
                            </p:childTnLst>
                          </p:cTn>
                        </p:par>
                        <p:par>
                          <p:cTn id="46" fill="hold">
                            <p:stCondLst>
                              <p:cond delay="7000"/>
                            </p:stCondLst>
                            <p:childTnLst>
                              <p:par>
                                <p:cTn id="47" presetID="22" presetClass="entr" presetSubtype="4"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par>
                          <p:cTn id="50" fill="hold">
                            <p:stCondLst>
                              <p:cond delay="7500"/>
                            </p:stCondLst>
                            <p:childTnLst>
                              <p:par>
                                <p:cTn id="51" presetID="31" presetClass="entr" presetSubtype="0" fill="hold"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1000" fill="hold"/>
                                        <p:tgtEl>
                                          <p:spTgt spid="41"/>
                                        </p:tgtEl>
                                        <p:attrNameLst>
                                          <p:attrName>ppt_w</p:attrName>
                                        </p:attrNameLst>
                                      </p:cBhvr>
                                      <p:tavLst>
                                        <p:tav tm="0">
                                          <p:val>
                                            <p:fltVal val="0"/>
                                          </p:val>
                                        </p:tav>
                                        <p:tav tm="100000">
                                          <p:val>
                                            <p:strVal val="#ppt_w"/>
                                          </p:val>
                                        </p:tav>
                                      </p:tavLst>
                                    </p:anim>
                                    <p:anim calcmode="lin" valueType="num">
                                      <p:cBhvr>
                                        <p:cTn id="54" dur="1000" fill="hold"/>
                                        <p:tgtEl>
                                          <p:spTgt spid="41"/>
                                        </p:tgtEl>
                                        <p:attrNameLst>
                                          <p:attrName>ppt_h</p:attrName>
                                        </p:attrNameLst>
                                      </p:cBhvr>
                                      <p:tavLst>
                                        <p:tav tm="0">
                                          <p:val>
                                            <p:fltVal val="0"/>
                                          </p:val>
                                        </p:tav>
                                        <p:tav tm="100000">
                                          <p:val>
                                            <p:strVal val="#ppt_h"/>
                                          </p:val>
                                        </p:tav>
                                      </p:tavLst>
                                    </p:anim>
                                    <p:anim calcmode="lin" valueType="num">
                                      <p:cBhvr>
                                        <p:cTn id="55" dur="1000" fill="hold"/>
                                        <p:tgtEl>
                                          <p:spTgt spid="41"/>
                                        </p:tgtEl>
                                        <p:attrNameLst>
                                          <p:attrName>style.rotation</p:attrName>
                                        </p:attrNameLst>
                                      </p:cBhvr>
                                      <p:tavLst>
                                        <p:tav tm="0">
                                          <p:val>
                                            <p:fltVal val="90"/>
                                          </p:val>
                                        </p:tav>
                                        <p:tav tm="100000">
                                          <p:val>
                                            <p:fltVal val="0"/>
                                          </p:val>
                                        </p:tav>
                                      </p:tavLst>
                                    </p:anim>
                                    <p:animEffect transition="in" filter="fade">
                                      <p:cBhvr>
                                        <p:cTn id="56" dur="1000"/>
                                        <p:tgtEl>
                                          <p:spTgt spid="41"/>
                                        </p:tgtEl>
                                      </p:cBhvr>
                                    </p:animEffect>
                                  </p:childTnLst>
                                </p:cTn>
                              </p:par>
                            </p:childTnLst>
                          </p:cTn>
                        </p:par>
                        <p:par>
                          <p:cTn id="57" fill="hold">
                            <p:stCondLst>
                              <p:cond delay="8500"/>
                            </p:stCondLst>
                            <p:childTnLst>
                              <p:par>
                                <p:cTn id="58" presetID="22" presetClass="entr" presetSubtype="4"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down)">
                                      <p:cBhvr>
                                        <p:cTn id="60" dur="500"/>
                                        <p:tgtEl>
                                          <p:spTgt spid="43"/>
                                        </p:tgtEl>
                                      </p:cBhvr>
                                    </p:animEffect>
                                  </p:childTnLst>
                                </p:cTn>
                              </p:par>
                            </p:childTnLst>
                          </p:cTn>
                        </p:par>
                        <p:par>
                          <p:cTn id="61" fill="hold">
                            <p:stCondLst>
                              <p:cond delay="9000"/>
                            </p:stCondLst>
                            <p:childTnLst>
                              <p:par>
                                <p:cTn id="62" presetID="6" presetClass="entr" presetSubtype="16" fill="hold"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circle(in)">
                                      <p:cBhvr>
                                        <p:cTn id="6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35117"/>
            <a:ext cx="12192000" cy="954107"/>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8</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«Копия свидетельства о перемене имени или справки о перемене  имени молодым ученым и (или) членом его семьи</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«м»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82639">
            <a:off x="2097124" y="1806337"/>
            <a:ext cx="3152723" cy="4336995"/>
          </a:xfrm>
          <a:prstGeom prst="rect">
            <a:avLst/>
          </a:prstGeom>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37599" t="23850" r="34952" b="11504"/>
          <a:stretch/>
        </p:blipFill>
        <p:spPr>
          <a:xfrm rot="1271853">
            <a:off x="5924065" y="1732840"/>
            <a:ext cx="3129777" cy="4410289"/>
          </a:xfrm>
          <a:prstGeom prst="rect">
            <a:avLst/>
          </a:prstGeom>
        </p:spPr>
      </p:pic>
      <p:sp>
        <p:nvSpPr>
          <p:cNvPr id="4" name="Прямоугольник 3"/>
          <p:cNvSpPr/>
          <p:nvPr/>
        </p:nvSpPr>
        <p:spPr>
          <a:xfrm>
            <a:off x="3629244" y="4949516"/>
            <a:ext cx="3773453" cy="1077218"/>
          </a:xfrm>
          <a:prstGeom prst="rect">
            <a:avLst/>
          </a:prstGeom>
          <a:solidFill>
            <a:schemeClr val="bg1"/>
          </a:solidFill>
        </p:spPr>
        <p:txBody>
          <a:bodyPr wrap="square">
            <a:spAutoFit/>
          </a:bodyPr>
          <a:lstStyle/>
          <a:p>
            <a:pPr algn="ctr"/>
            <a:r>
              <a:rPr lang="ru-RU" sz="1600" dirty="0">
                <a:latin typeface="Times New Roman" panose="02020603050405020304" pitchFamily="18" charset="0"/>
                <a:ea typeface="Calibri" panose="020F0502020204030204" pitchFamily="34" charset="0"/>
              </a:rPr>
              <a:t>Копия документа предоставляется в случае изменения фамилии, имени или отчества молодого ученого и (или) членов его семьи</a:t>
            </a:r>
            <a:endParaRPr lang="ru-RU" sz="1600" dirty="0"/>
          </a:p>
        </p:txBody>
      </p:sp>
      <p:sp>
        <p:nvSpPr>
          <p:cNvPr id="3" name="Прямоугольник 2"/>
          <p:cNvSpPr/>
          <p:nvPr/>
        </p:nvSpPr>
        <p:spPr>
          <a:xfrm>
            <a:off x="306797" y="3149160"/>
            <a:ext cx="3734982" cy="619272"/>
          </a:xfrm>
          <a:prstGeom prst="rect">
            <a:avLst/>
          </a:prstGeom>
          <a:solidFill>
            <a:schemeClr val="bg1"/>
          </a:solidFill>
        </p:spPr>
        <p:txBody>
          <a:bodyPr wrap="square">
            <a:spAutoFit/>
          </a:bodyPr>
          <a:lstStyle/>
          <a:p>
            <a:pPr algn="ctr">
              <a:lnSpc>
                <a:spcPct val="107000"/>
              </a:lnSpc>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Копия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свидетельства </a:t>
            </a:r>
            <a:r>
              <a:rPr lang="ru-RU" sz="1600" dirty="0">
                <a:latin typeface="Times New Roman" panose="02020603050405020304" pitchFamily="18" charset="0"/>
                <a:ea typeface="Calibri" panose="020F0502020204030204" pitchFamily="34" charset="0"/>
                <a:cs typeface="Times New Roman" panose="02020603050405020304" pitchFamily="18" charset="0"/>
              </a:rPr>
              <a:t>о перемене имени удостоверяется в нотариальном порядке</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7286822" y="2920187"/>
            <a:ext cx="3865440" cy="1077218"/>
          </a:xfrm>
          <a:prstGeom prst="rect">
            <a:avLst/>
          </a:prstGeom>
          <a:solidFill>
            <a:schemeClr val="bg1"/>
          </a:solidFill>
        </p:spPr>
        <p:txBody>
          <a:bodyPr wrap="square">
            <a:spAutoFit/>
          </a:bodyPr>
          <a:lstStyle/>
          <a:p>
            <a:pPr algn="ctr"/>
            <a:r>
              <a:rPr lang="ru-RU" sz="1600" dirty="0" smtClean="0">
                <a:latin typeface="Times New Roman" panose="02020603050405020304" pitchFamily="18" charset="0"/>
                <a:ea typeface="Calibri" panose="020F0502020204030204" pitchFamily="34" charset="0"/>
              </a:rPr>
              <a:t>Справка о перемене имени может быть предоставлена в оригинале и (или) нотариальной копии (в случае отсутствия свидетельства о перемене имени) </a:t>
            </a:r>
            <a:endParaRPr lang="ru-RU" sz="1600" dirty="0"/>
          </a:p>
        </p:txBody>
      </p:sp>
    </p:spTree>
    <p:extLst>
      <p:ext uri="{BB962C8B-B14F-4D97-AF65-F5344CB8AC3E}">
        <p14:creationId xmlns:p14="http://schemas.microsoft.com/office/powerpoint/2010/main" val="672285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Группа 62"/>
          <p:cNvGrpSpPr/>
          <p:nvPr/>
        </p:nvGrpSpPr>
        <p:grpSpPr>
          <a:xfrm>
            <a:off x="166259" y="1617278"/>
            <a:ext cx="3688313" cy="640358"/>
            <a:chOff x="-22727" y="1521671"/>
            <a:chExt cx="4319424" cy="531790"/>
          </a:xfrm>
        </p:grpSpPr>
        <p:sp>
          <p:nvSpPr>
            <p:cNvPr id="9" name="Trapezoid 8"/>
            <p:cNvSpPr/>
            <p:nvPr/>
          </p:nvSpPr>
          <p:spPr>
            <a:xfrm rot="16200000">
              <a:off x="-246179" y="1749522"/>
              <a:ext cx="531790" cy="76088"/>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Pentagon 9"/>
            <p:cNvSpPr/>
            <p:nvPr/>
          </p:nvSpPr>
          <p:spPr>
            <a:xfrm>
              <a:off x="-18329" y="1561773"/>
              <a:ext cx="4315026" cy="438595"/>
            </a:xfrm>
            <a:prstGeom prst="homePlate">
              <a:avLst>
                <a:gd name="adj" fmla="val 0"/>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ectangle 13"/>
            <p:cNvSpPr/>
            <p:nvPr/>
          </p:nvSpPr>
          <p:spPr>
            <a:xfrm>
              <a:off x="-22727" y="1586536"/>
              <a:ext cx="4298186" cy="414064"/>
            </a:xfrm>
            <a:prstGeom prst="rect">
              <a:avLst/>
            </a:prstGeom>
          </p:spPr>
          <p:txBody>
            <a:bodyPr wrap="square">
              <a:spAutoFit/>
            </a:bodyPr>
            <a:lstStyle/>
            <a:p>
              <a:pPr algn="ctr">
                <a:lnSpc>
                  <a:spcPct val="120000"/>
                </a:lnSpc>
              </a:pPr>
              <a:r>
                <a:rPr lang="ru-RU" sz="1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У работодателя по последнему месту работы </a:t>
              </a:r>
              <a:endParaRPr lang="ru-RU" sz="1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pPr>
              <a:r>
                <a:rPr lang="ru-RU" sz="1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за </a:t>
              </a:r>
              <a:r>
                <a:rPr lang="ru-RU" sz="11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период работы у данного </a:t>
              </a:r>
              <a:r>
                <a:rPr lang="ru-RU" sz="11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работодателя (форма СТД-Р)</a:t>
              </a:r>
              <a:endParaRPr lang="en-GB" sz="11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Группа 63"/>
          <p:cNvGrpSpPr/>
          <p:nvPr/>
        </p:nvGrpSpPr>
        <p:grpSpPr>
          <a:xfrm>
            <a:off x="4030608" y="1627612"/>
            <a:ext cx="4216947" cy="582956"/>
            <a:chOff x="-18329" y="2365836"/>
            <a:chExt cx="4967401" cy="518559"/>
          </a:xfrm>
        </p:grpSpPr>
        <p:sp>
          <p:nvSpPr>
            <p:cNvPr id="8" name="Trapezoid 7"/>
            <p:cNvSpPr/>
            <p:nvPr/>
          </p:nvSpPr>
          <p:spPr>
            <a:xfrm rot="16200000">
              <a:off x="-243179" y="2590688"/>
              <a:ext cx="503559" cy="53855"/>
            </a:xfrm>
            <a:prstGeom prst="trapezoid">
              <a:avLst>
                <a:gd name="adj" fmla="val 69837"/>
              </a:avLst>
            </a:prstGeom>
            <a:solidFill>
              <a:schemeClr val="accent4">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Pentagon 10"/>
            <p:cNvSpPr/>
            <p:nvPr/>
          </p:nvSpPr>
          <p:spPr>
            <a:xfrm>
              <a:off x="-18329" y="2405942"/>
              <a:ext cx="4906949" cy="432063"/>
            </a:xfrm>
            <a:prstGeom prst="homePlate">
              <a:avLst>
                <a:gd name="adj" fmla="val 0"/>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p:nvPr/>
          </p:nvSpPr>
          <p:spPr>
            <a:xfrm>
              <a:off x="-7304" y="2408022"/>
              <a:ext cx="4956376" cy="476373"/>
            </a:xfrm>
            <a:prstGeom prst="rect">
              <a:avLst/>
            </a:prstGeom>
          </p:spPr>
          <p:txBody>
            <a:bodyPr wrap="square">
              <a:spAutoFit/>
            </a:bodyPr>
            <a:lstStyle/>
            <a:p>
              <a:pPr algn="ctr">
                <a:lnSpc>
                  <a:spcPct val="120000"/>
                </a:lnSpc>
              </a:pPr>
              <a:r>
                <a:rPr lang="ru-RU"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многофункциональном центре предоставления государственных и муниципальных услуг (форма СТД-СФР)</a:t>
              </a:r>
              <a:endParaRPr lang="en-GB" sz="12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5" name="Группа 64"/>
          <p:cNvGrpSpPr/>
          <p:nvPr/>
        </p:nvGrpSpPr>
        <p:grpSpPr>
          <a:xfrm>
            <a:off x="8488228" y="1622224"/>
            <a:ext cx="3564308" cy="577642"/>
            <a:chOff x="-61430" y="3210002"/>
            <a:chExt cx="4510152" cy="550077"/>
          </a:xfrm>
        </p:grpSpPr>
        <p:sp>
          <p:nvSpPr>
            <p:cNvPr id="7" name="Trapezoid 6"/>
            <p:cNvSpPr/>
            <p:nvPr/>
          </p:nvSpPr>
          <p:spPr>
            <a:xfrm rot="16200000">
              <a:off x="-261504" y="3453180"/>
              <a:ext cx="544207" cy="57851"/>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Pentagon 11"/>
            <p:cNvSpPr/>
            <p:nvPr/>
          </p:nvSpPr>
          <p:spPr>
            <a:xfrm>
              <a:off x="-18329" y="3250104"/>
              <a:ext cx="4467050" cy="470507"/>
            </a:xfrm>
            <a:prstGeom prst="homePlate">
              <a:avLst>
                <a:gd name="adj" fmla="val 0"/>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61430" y="3250104"/>
              <a:ext cx="4510152" cy="509975"/>
            </a:xfrm>
            <a:prstGeom prst="rect">
              <a:avLst/>
            </a:prstGeom>
          </p:spPr>
          <p:txBody>
            <a:bodyPr wrap="square">
              <a:spAutoFit/>
            </a:bodyPr>
            <a:lstStyle/>
            <a:p>
              <a:pPr algn="ctr">
                <a:lnSpc>
                  <a:spcPct val="120000"/>
                </a:lnSpc>
              </a:pPr>
              <a:r>
                <a:rPr lang="ru-RU"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В Фонде пенсионного и социального страхования Российской </a:t>
              </a:r>
              <a:r>
                <a:rPr lang="ru-RU"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Федерации (ФПСС) (</a:t>
              </a:r>
              <a:r>
                <a:rPr lang="ru-RU"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форма </a:t>
              </a:r>
              <a:r>
                <a:rPr lang="ru-RU"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СТД-СФР)</a:t>
              </a:r>
            </a:p>
          </p:txBody>
        </p:sp>
      </p:grpSp>
      <p:sp>
        <p:nvSpPr>
          <p:cNvPr id="2" name="Прямоугольник 1"/>
          <p:cNvSpPr/>
          <p:nvPr/>
        </p:nvSpPr>
        <p:spPr>
          <a:xfrm>
            <a:off x="1546290" y="961188"/>
            <a:ext cx="9144000" cy="523220"/>
          </a:xfrm>
          <a:prstGeom prst="rect">
            <a:avLst/>
          </a:prstGeom>
        </p:spPr>
        <p:txBody>
          <a:bodyPr wrap="square">
            <a:spAutoFit/>
          </a:bodyPr>
          <a:lstStyle/>
          <a:p>
            <a:pPr algn="ctr"/>
            <a:r>
              <a:rPr lang="ru-RU" sz="1400" dirty="0">
                <a:latin typeface="Times New Roman" panose="02020603050405020304" pitchFamily="18" charset="0"/>
                <a:ea typeface="Times New Roman" panose="02020603050405020304" pitchFamily="18" charset="0"/>
                <a:cs typeface="Times New Roman" panose="02020603050405020304" pitchFamily="18" charset="0"/>
              </a:rPr>
              <a:t>Сведения о трудовой деятельности предоставляются на бумажном </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носителе,</a:t>
            </a:r>
            <a:endParaRPr lang="ru-RU" sz="1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ru-RU" sz="1400" dirty="0">
                <a:latin typeface="Times New Roman" panose="02020603050405020304" pitchFamily="18" charset="0"/>
                <a:ea typeface="Times New Roman" panose="02020603050405020304" pitchFamily="18" charset="0"/>
                <a:cs typeface="Times New Roman" panose="02020603050405020304" pitchFamily="18" charset="0"/>
              </a:rPr>
              <a:t>и</a:t>
            </a: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х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можно получить в соответствии со ст. 66.1 ТК РФ:</a:t>
            </a:r>
            <a:endParaRPr lang="ru-RU" sz="1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6" name="Прямоугольник 55"/>
          <p:cNvSpPr/>
          <p:nvPr/>
        </p:nvSpPr>
        <p:spPr>
          <a:xfrm>
            <a:off x="0" y="21368"/>
            <a:ext cx="12191999" cy="1261884"/>
          </a:xfrm>
          <a:prstGeom prst="rect">
            <a:avLst/>
          </a:prstGeom>
        </p:spPr>
        <p:txBody>
          <a:bodyPr wrap="square">
            <a:spAutoFit/>
          </a:bodyPr>
          <a:lstStyle/>
          <a:p>
            <a:pPr algn="ctr"/>
            <a:r>
              <a:rPr lang="ru-RU" sz="1500" dirty="0">
                <a:latin typeface="Times New Roman" panose="02020603050405020304" pitchFamily="18" charset="0"/>
                <a:ea typeface="Calibri" panose="020F0502020204030204" pitchFamily="34" charset="0"/>
              </a:rPr>
              <a:t>Документ </a:t>
            </a:r>
            <a:r>
              <a:rPr lang="ru-RU" sz="1500" dirty="0" smtClean="0">
                <a:latin typeface="Times New Roman" panose="02020603050405020304" pitchFamily="18" charset="0"/>
                <a:ea typeface="Calibri" panose="020F0502020204030204" pitchFamily="34" charset="0"/>
              </a:rPr>
              <a:t>9</a:t>
            </a:r>
            <a:endParaRPr lang="ru-RU" sz="1500" dirty="0">
              <a:latin typeface="Times New Roman" panose="02020603050405020304" pitchFamily="18" charset="0"/>
              <a:ea typeface="Calibri" panose="020F0502020204030204" pitchFamily="34" charset="0"/>
            </a:endParaRPr>
          </a:p>
          <a:p>
            <a:pPr algn="ctr"/>
            <a:r>
              <a:rPr lang="ru-RU" sz="1500" dirty="0">
                <a:latin typeface="Times New Roman" panose="02020603050405020304" pitchFamily="18" charset="0"/>
                <a:ea typeface="Calibri" panose="020F0502020204030204" pitchFamily="34" charset="0"/>
              </a:rPr>
              <a:t>«Сведения о трудовой деятельности, подтверждающие стаж работы в должностях </a:t>
            </a:r>
          </a:p>
          <a:p>
            <a:pPr algn="ctr"/>
            <a:r>
              <a:rPr lang="ru-RU" sz="1500" dirty="0">
                <a:latin typeface="Times New Roman" panose="02020603050405020304" pitchFamily="18" charset="0"/>
                <a:ea typeface="Calibri" panose="020F0502020204030204" pitchFamily="34" charset="0"/>
              </a:rPr>
              <a:t>научных работников и (или) научно-педагогических работников не менее 5 лет</a:t>
            </a:r>
            <a:r>
              <a:rPr lang="ru-RU" sz="1500" dirty="0" smtClean="0">
                <a:latin typeface="Times New Roman" panose="02020603050405020304" pitchFamily="18" charset="0"/>
                <a:ea typeface="Calibri" panose="020F0502020204030204" pitchFamily="34" charset="0"/>
              </a:rPr>
              <a:t>»</a:t>
            </a:r>
          </a:p>
          <a:p>
            <a:pPr algn="ctr"/>
            <a:r>
              <a:rPr lang="ru-RU" sz="1500" dirty="0" smtClean="0">
                <a:latin typeface="Times New Roman" panose="02020603050405020304" pitchFamily="18" charset="0"/>
                <a:ea typeface="Calibri" panose="020F0502020204030204" pitchFamily="34" charset="0"/>
                <a:cs typeface="Times New Roman" panose="02020603050405020304" pitchFamily="18" charset="0"/>
              </a:rPr>
              <a:t>(подпункт «б» </a:t>
            </a:r>
            <a:r>
              <a:rPr lang="ru-RU" sz="1500" dirty="0">
                <a:latin typeface="Times New Roman" panose="02020603050405020304" pitchFamily="18" charset="0"/>
                <a:ea typeface="Calibri" panose="020F0502020204030204" pitchFamily="34" charset="0"/>
                <a:cs typeface="Times New Roman" panose="02020603050405020304" pitchFamily="18" charset="0"/>
              </a:rPr>
              <a:t>пункта 4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Порядка признания</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a:p>
            <a:pPr algn="ctr"/>
            <a:endParaRPr lang="ru-RU" sz="1500" dirty="0"/>
          </a:p>
        </p:txBody>
      </p:sp>
      <p:sp>
        <p:nvSpPr>
          <p:cNvPr id="66" name="Rectangle 34"/>
          <p:cNvSpPr/>
          <p:nvPr/>
        </p:nvSpPr>
        <p:spPr>
          <a:xfrm>
            <a:off x="144844" y="2181541"/>
            <a:ext cx="7451892" cy="553357"/>
          </a:xfrm>
          <a:prstGeom prst="rect">
            <a:avLst/>
          </a:prstGeom>
        </p:spPr>
        <p:txBody>
          <a:bodyPr wrap="square">
            <a:spAutoFit/>
          </a:bodyPr>
          <a:lstStyle/>
          <a:p>
            <a:pPr algn="ctr">
              <a:lnSpc>
                <a:spcPct val="107000"/>
              </a:lnSpc>
              <a:spcAft>
                <a:spcPts val="6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Документами, подтверждающими стаж работы в должностях научных работников и (или) научно-педагогических работников, являются:</a:t>
            </a:r>
          </a:p>
        </p:txBody>
      </p:sp>
      <p:sp>
        <p:nvSpPr>
          <p:cNvPr id="104" name="Прямоугольник 103"/>
          <p:cNvSpPr/>
          <p:nvPr/>
        </p:nvSpPr>
        <p:spPr>
          <a:xfrm>
            <a:off x="8410776" y="2769095"/>
            <a:ext cx="3781224" cy="3493264"/>
          </a:xfrm>
          <a:prstGeom prst="rect">
            <a:avLst/>
          </a:prstGeom>
        </p:spPr>
        <p:txBody>
          <a:bodyPr wrap="square">
            <a:spAutoFit/>
          </a:bodyPr>
          <a:lstStyle/>
          <a:p>
            <a:pPr indent="-285750" algn="just">
              <a:buFontTx/>
              <a:buChar char="-"/>
            </a:pPr>
            <a:r>
              <a:rPr lang="ru-RU" sz="1300" dirty="0" smtClean="0">
                <a:latin typeface="Times New Roman" pitchFamily="18" charset="0"/>
                <a:ea typeface="Calibri" panose="020F0502020204030204" pitchFamily="34" charset="0"/>
                <a:cs typeface="Times New Roman" panose="02020603050405020304" pitchFamily="18" charset="0"/>
              </a:rPr>
              <a:t>учеба </a:t>
            </a:r>
            <a:r>
              <a:rPr lang="ru-RU" sz="1300" dirty="0">
                <a:latin typeface="Times New Roman" panose="02020603050405020304" pitchFamily="18" charset="0"/>
                <a:ea typeface="Calibri" panose="020F0502020204030204" pitchFamily="34" charset="0"/>
                <a:cs typeface="Times New Roman" panose="02020603050405020304" pitchFamily="18" charset="0"/>
              </a:rPr>
              <a:t>в </a:t>
            </a: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аспирантуре, адъюнктуре, ординатуре </a:t>
            </a:r>
            <a:r>
              <a:rPr lang="ru-RU" sz="1300" dirty="0">
                <a:latin typeface="Times New Roman" panose="02020603050405020304" pitchFamily="18" charset="0"/>
                <a:ea typeface="Calibri" panose="020F0502020204030204" pitchFamily="34" charset="0"/>
                <a:cs typeface="Times New Roman" panose="02020603050405020304" pitchFamily="18" charset="0"/>
              </a:rPr>
              <a:t>не входит в стаж научной деятельности, учитываемый при принятии решения о признании молодого ученого нуждающимся в получении </a:t>
            </a: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выплаты</a:t>
            </a:r>
          </a:p>
          <a:p>
            <a:pPr algn="just"/>
            <a:endParaRPr lang="ru-RU" sz="1300" dirty="0" smtClean="0">
              <a:latin typeface="Times New Roman" panose="02020603050405020304" pitchFamily="18" charset="0"/>
              <a:ea typeface="Calibri" panose="020F0502020204030204" pitchFamily="34" charset="0"/>
              <a:cs typeface="Times New Roman" panose="02020603050405020304" pitchFamily="18" charset="0"/>
            </a:endParaRPr>
          </a:p>
          <a:p>
            <a:pPr indent="-285750" algn="just">
              <a:buFontTx/>
              <a:buChar char="-"/>
            </a:pPr>
            <a:r>
              <a:rPr lang="ru-RU" sz="1300" dirty="0">
                <a:latin typeface="Times New Roman" panose="02020603050405020304" pitchFamily="18" charset="0"/>
                <a:ea typeface="Calibri" panose="020F0502020204030204" pitchFamily="34" charset="0"/>
                <a:cs typeface="Times New Roman" panose="02020603050405020304" pitchFamily="18" charset="0"/>
              </a:rPr>
              <a:t>р</a:t>
            </a: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абота в научных организациях и (или) образовательных организациях высшего образования на основании гражданско-правовых договоров не является трудовой деятельностью и не подтверждает стаж научной (научно-педагогической) деятельности</a:t>
            </a:r>
          </a:p>
          <a:p>
            <a:pPr algn="just"/>
            <a:endParaRPr lang="ru-RU" sz="1300" dirty="0" smtClean="0">
              <a:latin typeface="Times New Roman" pitchFamily="18" charset="0"/>
              <a:cs typeface="Times New Roman" pitchFamily="18" charset="0"/>
            </a:endParaRPr>
          </a:p>
          <a:p>
            <a:pPr indent="-285750" algn="just">
              <a:buFontTx/>
              <a:buChar char="-"/>
            </a:pP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документы </a:t>
            </a:r>
            <a:r>
              <a:rPr lang="ru-RU" sz="1300" dirty="0">
                <a:latin typeface="Times New Roman" panose="02020603050405020304" pitchFamily="18" charset="0"/>
                <a:ea typeface="Calibri" panose="020F0502020204030204" pitchFamily="34" charset="0"/>
                <a:cs typeface="Times New Roman" panose="02020603050405020304" pitchFamily="18" charset="0"/>
              </a:rPr>
              <a:t>о трудовой деятельности  выдаются не ранее чем за 2 месяца до даты представления их на жилищную комиссию организации, в которой работает молодой ученый</a:t>
            </a:r>
            <a:endParaRPr lang="ru-RU" sz="1300" dirty="0">
              <a:latin typeface="Times New Roman" panose="02020603050405020304" pitchFamily="18" charset="0"/>
              <a:cs typeface="Times New Roman" panose="02020603050405020304" pitchFamily="18" charset="0"/>
            </a:endParaRPr>
          </a:p>
        </p:txBody>
      </p:sp>
      <p:cxnSp>
        <p:nvCxnSpPr>
          <p:cNvPr id="13" name="Прямая со стрелкой 12"/>
          <p:cNvCxnSpPr>
            <a:stCxn id="2" idx="2"/>
            <a:endCxn id="10" idx="0"/>
          </p:cNvCxnSpPr>
          <p:nvPr/>
        </p:nvCxnSpPr>
        <p:spPr>
          <a:xfrm flipH="1">
            <a:off x="2012293" y="1484408"/>
            <a:ext cx="4105997" cy="18115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a:stCxn id="2" idx="2"/>
            <a:endCxn id="19" idx="0"/>
          </p:cNvCxnSpPr>
          <p:nvPr/>
        </p:nvCxnSpPr>
        <p:spPr>
          <a:xfrm>
            <a:off x="6118290" y="1484408"/>
            <a:ext cx="25471" cy="1906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Прямая со стрелкой 23"/>
          <p:cNvCxnSpPr>
            <a:stCxn id="2" idx="2"/>
            <a:endCxn id="12" idx="0"/>
          </p:cNvCxnSpPr>
          <p:nvPr/>
        </p:nvCxnSpPr>
        <p:spPr>
          <a:xfrm>
            <a:off x="6118290" y="1484408"/>
            <a:ext cx="4169123" cy="1799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6" name="Группа 25"/>
          <p:cNvGrpSpPr/>
          <p:nvPr/>
        </p:nvGrpSpPr>
        <p:grpSpPr>
          <a:xfrm>
            <a:off x="7828480" y="3077925"/>
            <a:ext cx="523442" cy="448786"/>
            <a:chOff x="136763" y="5700450"/>
            <a:chExt cx="724494" cy="724494"/>
          </a:xfrm>
        </p:grpSpPr>
        <p:sp>
          <p:nvSpPr>
            <p:cNvPr id="52" name="Donut 40"/>
            <p:cNvSpPr/>
            <p:nvPr/>
          </p:nvSpPr>
          <p:spPr>
            <a:xfrm>
              <a:off x="136763" y="5700450"/>
              <a:ext cx="724494" cy="724494"/>
            </a:xfrm>
            <a:prstGeom prst="donut">
              <a:avLst>
                <a:gd name="adj" fmla="val 6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5" name="Рисунок 24"/>
            <p:cNvPicPr>
              <a:picLocks noChangeAspect="1"/>
            </p:cNvPicPr>
            <p:nvPr/>
          </p:nvPicPr>
          <p:blipFill rotWithShape="1">
            <a:blip r:embed="rId3">
              <a:extLst>
                <a:ext uri="{28A0092B-C50C-407E-A947-70E740481C1C}">
                  <a14:useLocalDpi xmlns:a14="http://schemas.microsoft.com/office/drawing/2010/main" val="0"/>
                </a:ext>
              </a:extLst>
            </a:blip>
            <a:srcRect l="32730" t="7774" r="34593" b="6076"/>
            <a:stretch/>
          </p:blipFill>
          <p:spPr>
            <a:xfrm>
              <a:off x="398351" y="5794218"/>
              <a:ext cx="199177" cy="525101"/>
            </a:xfrm>
            <a:prstGeom prst="rect">
              <a:avLst/>
            </a:prstGeom>
          </p:spPr>
        </p:pic>
      </p:grpSp>
      <p:sp>
        <p:nvSpPr>
          <p:cNvPr id="62" name="Rectangle 53"/>
          <p:cNvSpPr/>
          <p:nvPr/>
        </p:nvSpPr>
        <p:spPr>
          <a:xfrm>
            <a:off x="4051684" y="2723154"/>
            <a:ext cx="3552860" cy="1061829"/>
          </a:xfrm>
          <a:prstGeom prst="rect">
            <a:avLst/>
          </a:prstGeom>
          <a:solidFill>
            <a:schemeClr val="bg1"/>
          </a:solidFill>
        </p:spPr>
        <p:txBody>
          <a:bodyPr wrap="square">
            <a:spAutoFit/>
          </a:bodyPr>
          <a:lstStyle/>
          <a:p>
            <a:pPr algn="just">
              <a:lnSpc>
                <a:spcPct val="120000"/>
              </a:lnSpc>
            </a:pPr>
            <a:r>
              <a:rPr lang="ru-RU" sz="1050" dirty="0" smtClean="0">
                <a:latin typeface="Times New Roman" panose="02020603050405020304" pitchFamily="18" charset="0"/>
                <a:ea typeface="Times New Roman" panose="02020603050405020304" pitchFamily="18" charset="0"/>
                <a:cs typeface="Times New Roman" panose="02020603050405020304" pitchFamily="18" charset="0"/>
              </a:rPr>
              <a:t>В случае ведения трудовой книжки работодателем на бумажном носителе, представляется ее копия, заверенная работодателем (на последней странице копии </a:t>
            </a:r>
            <a:r>
              <a:rPr lang="ru-RU" sz="1050" dirty="0" smtClean="0">
                <a:latin typeface="Times New Roman" panose="02020603050405020304" pitchFamily="18" charset="0"/>
                <a:ea typeface="Calibri" panose="020F0502020204030204" pitchFamily="34" charset="0"/>
                <a:cs typeface="Times New Roman" panose="02020603050405020304" pitchFamily="18" charset="0"/>
              </a:rPr>
              <a:t>ставится </a:t>
            </a:r>
            <a:r>
              <a:rPr lang="ru-RU" sz="1050" dirty="0">
                <a:latin typeface="Times New Roman" panose="02020603050405020304" pitchFamily="18" charset="0"/>
                <a:ea typeface="Calibri" panose="020F0502020204030204" pitchFamily="34" charset="0"/>
                <a:cs typeface="Times New Roman" panose="02020603050405020304" pitchFamily="18" charset="0"/>
              </a:rPr>
              <a:t>отметка «Работает по настоящее время</a:t>
            </a:r>
            <a:r>
              <a:rPr lang="ru-RU" sz="1050" dirty="0" smtClean="0">
                <a:latin typeface="Times New Roman" panose="02020603050405020304" pitchFamily="18" charset="0"/>
                <a:ea typeface="Calibri" panose="020F0502020204030204" pitchFamily="34" charset="0"/>
                <a:cs typeface="Times New Roman" panose="02020603050405020304" pitchFamily="18" charset="0"/>
              </a:rPr>
              <a:t>» и указывается дата заверения копии)</a:t>
            </a:r>
            <a:endParaRPr lang="ru-RU" sz="1050" dirty="0"/>
          </a:p>
        </p:txBody>
      </p:sp>
      <p:sp>
        <p:nvSpPr>
          <p:cNvPr id="81" name="Rectangle 53"/>
          <p:cNvSpPr/>
          <p:nvPr/>
        </p:nvSpPr>
        <p:spPr>
          <a:xfrm>
            <a:off x="4050105" y="3744450"/>
            <a:ext cx="3552860" cy="867930"/>
          </a:xfrm>
          <a:prstGeom prst="rect">
            <a:avLst/>
          </a:prstGeom>
          <a:solidFill>
            <a:schemeClr val="bg1"/>
          </a:solidFill>
        </p:spPr>
        <p:txBody>
          <a:bodyPr wrap="square">
            <a:spAutoFit/>
          </a:bodyPr>
          <a:lstStyle/>
          <a:p>
            <a:pPr algn="just">
              <a:lnSpc>
                <a:spcPct val="120000"/>
              </a:lnSpc>
            </a:pPr>
            <a:r>
              <a:rPr lang="ru-RU" sz="1050" dirty="0" smtClean="0">
                <a:latin typeface="Times New Roman" panose="02020603050405020304" pitchFamily="18" charset="0"/>
                <a:ea typeface="Times New Roman" panose="02020603050405020304" pitchFamily="18" charset="0"/>
                <a:cs typeface="Times New Roman" panose="02020603050405020304" pitchFamily="18" charset="0"/>
              </a:rPr>
              <a:t>В случае ведения трудовой книжки в электронном виде, при необходимости предоставляется ее нотариально заверенная копия, а также справка о трудовой деятельности по формам СТД-Р или СТД-СФР</a:t>
            </a:r>
            <a:endParaRPr lang="ru-RU" sz="1050" dirty="0"/>
          </a:p>
        </p:txBody>
      </p:sp>
      <p:sp>
        <p:nvSpPr>
          <p:cNvPr id="67" name="Donut 35"/>
          <p:cNvSpPr/>
          <p:nvPr/>
        </p:nvSpPr>
        <p:spPr>
          <a:xfrm>
            <a:off x="166259" y="2905872"/>
            <a:ext cx="501235" cy="503890"/>
          </a:xfrm>
          <a:prstGeom prst="donut">
            <a:avLst>
              <a:gd name="adj" fmla="val 619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Rectangle 51"/>
          <p:cNvSpPr/>
          <p:nvPr/>
        </p:nvSpPr>
        <p:spPr>
          <a:xfrm>
            <a:off x="739529" y="2808389"/>
            <a:ext cx="3088219" cy="684033"/>
          </a:xfrm>
          <a:prstGeom prst="rect">
            <a:avLst/>
          </a:prstGeom>
          <a:solidFill>
            <a:schemeClr val="bg1"/>
          </a:solidFill>
        </p:spPr>
        <p:txBody>
          <a:bodyPr wrap="square">
            <a:spAutoFit/>
          </a:bodyPr>
          <a:lstStyle/>
          <a:p>
            <a:pPr algn="ctr">
              <a:lnSpc>
                <a:spcPct val="120000"/>
              </a:lnSpc>
            </a:pP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pPr>
            <a:r>
              <a:rPr lang="ru-RU" sz="1100" dirty="0" smtClean="0">
                <a:latin typeface="Times New Roman" panose="02020603050405020304" pitchFamily="18" charset="0"/>
                <a:ea typeface="Calibri" panose="020F0502020204030204" pitchFamily="34" charset="0"/>
                <a:cs typeface="Times New Roman" panose="02020603050405020304" pitchFamily="18" charset="0"/>
              </a:rPr>
              <a:t>Копия </a:t>
            </a:r>
            <a:r>
              <a:rPr lang="ru-RU" sz="1100" dirty="0">
                <a:latin typeface="Times New Roman" panose="02020603050405020304" pitchFamily="18" charset="0"/>
                <a:ea typeface="Calibri" panose="020F0502020204030204" pitchFamily="34" charset="0"/>
                <a:cs typeface="Times New Roman" panose="02020603050405020304" pitchFamily="18" charset="0"/>
              </a:rPr>
              <a:t>трудовой книжки молодого </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ученого</a:t>
            </a:r>
          </a:p>
          <a:p>
            <a:pPr algn="just">
              <a:lnSpc>
                <a:spcPct val="120000"/>
              </a:lnSpc>
            </a:pPr>
            <a:endParaRPr lang="ru-RU" sz="1100"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WordArt 20"/>
          <p:cNvSpPr>
            <a:spLocks noChangeArrowheads="1" noChangeShapeType="1" noTextEdit="1"/>
          </p:cNvSpPr>
          <p:nvPr/>
        </p:nvSpPr>
        <p:spPr bwMode="auto">
          <a:xfrm>
            <a:off x="337113" y="3027005"/>
            <a:ext cx="107543" cy="261625"/>
          </a:xfrm>
          <a:prstGeom prst="rect">
            <a:avLst/>
          </a:prstGeom>
        </p:spPr>
        <p:txBody>
          <a:bodyPr wrap="none" fromWordArt="1">
            <a:prstTxWarp prst="textPlain">
              <a:avLst>
                <a:gd name="adj" fmla="val 50000"/>
              </a:avLst>
            </a:prstTxWarp>
          </a:bodyPr>
          <a:lstStyle/>
          <a:p>
            <a:pPr algn="ctr" defTabSz="685800">
              <a:defRPr/>
            </a:pPr>
            <a:r>
              <a:rPr lang="en-US" altLang="zh-CN" sz="2700" kern="10" dirty="0">
                <a:ln w="3175">
                  <a:solidFill>
                    <a:srgbClr val="0875F8"/>
                  </a:solidFill>
                  <a:round/>
                  <a:headEnd/>
                  <a:tailEnd/>
                </a:ln>
                <a:solidFill>
                  <a:srgbClr val="0875F8"/>
                </a:solidFill>
                <a:latin typeface="黑体"/>
                <a:ea typeface="黑体"/>
              </a:rPr>
              <a:t>1</a:t>
            </a:r>
            <a:endParaRPr lang="zh-CN" altLang="en-US" sz="2700" kern="10" dirty="0">
              <a:ln w="3175">
                <a:solidFill>
                  <a:srgbClr val="0875F8"/>
                </a:solidFill>
                <a:round/>
                <a:headEnd/>
                <a:tailEnd/>
              </a:ln>
              <a:solidFill>
                <a:srgbClr val="0875F8"/>
              </a:solidFill>
              <a:latin typeface="黑体"/>
              <a:ea typeface="黑体"/>
            </a:endParaRPr>
          </a:p>
        </p:txBody>
      </p:sp>
      <p:grpSp>
        <p:nvGrpSpPr>
          <p:cNvPr id="28" name="Группа 27"/>
          <p:cNvGrpSpPr/>
          <p:nvPr/>
        </p:nvGrpSpPr>
        <p:grpSpPr>
          <a:xfrm>
            <a:off x="152652" y="5920633"/>
            <a:ext cx="3654562" cy="683842"/>
            <a:chOff x="236459" y="4433006"/>
            <a:chExt cx="3654562" cy="683842"/>
          </a:xfrm>
        </p:grpSpPr>
        <p:grpSp>
          <p:nvGrpSpPr>
            <p:cNvPr id="5" name="Группа 4"/>
            <p:cNvGrpSpPr/>
            <p:nvPr/>
          </p:nvGrpSpPr>
          <p:grpSpPr>
            <a:xfrm>
              <a:off x="410876" y="4433006"/>
              <a:ext cx="3480145" cy="683842"/>
              <a:chOff x="435626" y="4440587"/>
              <a:chExt cx="3480145" cy="683842"/>
            </a:xfrm>
          </p:grpSpPr>
          <p:sp>
            <p:nvSpPr>
              <p:cNvPr id="76" name="Rectangle 52"/>
              <p:cNvSpPr/>
              <p:nvPr/>
            </p:nvSpPr>
            <p:spPr>
              <a:xfrm>
                <a:off x="852302" y="4440587"/>
                <a:ext cx="3063469" cy="683842"/>
              </a:xfrm>
              <a:prstGeom prst="rect">
                <a:avLst/>
              </a:prstGeom>
              <a:solidFill>
                <a:schemeClr val="bg1"/>
              </a:solidFill>
            </p:spPr>
            <p:txBody>
              <a:bodyPr wrap="square">
                <a:spAutoFit/>
              </a:bodyPr>
              <a:lstStyle/>
              <a:p>
                <a:pPr algn="just">
                  <a:lnSpc>
                    <a:spcPct val="120000"/>
                  </a:lnSpc>
                </a:pPr>
                <a:r>
                  <a:rPr lang="ru-RU" sz="1100" dirty="0" smtClean="0">
                    <a:latin typeface="Times New Roman" panose="02020603050405020304" pitchFamily="18" charset="0"/>
                    <a:ea typeface="Calibri" panose="020F0502020204030204" pitchFamily="34" charset="0"/>
                    <a:cs typeface="Times New Roman" panose="02020603050405020304" pitchFamily="18" charset="0"/>
                  </a:rPr>
                  <a:t>Справка </a:t>
                </a:r>
                <a:r>
                  <a:rPr lang="ru-RU" sz="1100" dirty="0">
                    <a:latin typeface="Times New Roman" panose="02020603050405020304" pitchFamily="18" charset="0"/>
                    <a:ea typeface="Calibri" panose="020F0502020204030204" pitchFamily="34" charset="0"/>
                    <a:cs typeface="Times New Roman" panose="02020603050405020304" pitchFamily="18" charset="0"/>
                  </a:rPr>
                  <a:t>о стаже </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работы молодого </a:t>
                </a:r>
                <a:r>
                  <a:rPr lang="ru-RU" sz="1100" dirty="0">
                    <a:latin typeface="Times New Roman" panose="02020603050405020304" pitchFamily="18" charset="0"/>
                    <a:ea typeface="Calibri" panose="020F0502020204030204" pitchFamily="34" charset="0"/>
                    <a:cs typeface="Times New Roman" panose="02020603050405020304" pitchFamily="18" charset="0"/>
                  </a:rPr>
                  <a:t>ученого в указанных должностях, </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выданная кадровой службой работодателя </a:t>
                </a:r>
                <a:r>
                  <a:rPr lang="ru-RU" sz="1100" dirty="0">
                    <a:latin typeface="Times New Roman" panose="02020603050405020304" pitchFamily="18" charset="0"/>
                    <a:ea typeface="Calibri" panose="020F0502020204030204" pitchFamily="34" charset="0"/>
                    <a:cs typeface="Times New Roman" panose="02020603050405020304" pitchFamily="18" charset="0"/>
                  </a:rPr>
                  <a:t>(подлинник)</a:t>
                </a:r>
                <a:endParaRPr lang="en-GB"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WordArt 20"/>
              <p:cNvSpPr>
                <a:spLocks noChangeArrowheads="1" noChangeShapeType="1" noTextEdit="1"/>
              </p:cNvSpPr>
              <p:nvPr/>
            </p:nvSpPr>
            <p:spPr bwMode="auto">
              <a:xfrm>
                <a:off x="435626" y="4590739"/>
                <a:ext cx="187005" cy="261625"/>
              </a:xfrm>
              <a:prstGeom prst="rect">
                <a:avLst/>
              </a:prstGeom>
            </p:spPr>
            <p:txBody>
              <a:bodyPr wrap="none" fromWordArt="1">
                <a:prstTxWarp prst="textPlain">
                  <a:avLst>
                    <a:gd name="adj" fmla="val 50000"/>
                  </a:avLst>
                </a:prstTxWarp>
              </a:bodyPr>
              <a:lstStyle/>
              <a:p>
                <a:pPr algn="ctr" defTabSz="685800">
                  <a:defRPr/>
                </a:pPr>
                <a:r>
                  <a:rPr lang="ru-RU" altLang="zh-CN" sz="2700" kern="10" dirty="0">
                    <a:ln w="3175">
                      <a:solidFill>
                        <a:srgbClr val="0875F8"/>
                      </a:solidFill>
                      <a:round/>
                      <a:headEnd/>
                      <a:tailEnd/>
                    </a:ln>
                    <a:solidFill>
                      <a:srgbClr val="FFC000"/>
                    </a:solidFill>
                    <a:latin typeface="黑体"/>
                    <a:ea typeface="黑体"/>
                  </a:rPr>
                  <a:t>4</a:t>
                </a:r>
                <a:endParaRPr lang="zh-CN" altLang="en-US" sz="2700" kern="10" dirty="0">
                  <a:ln w="3175">
                    <a:solidFill>
                      <a:srgbClr val="0875F8"/>
                    </a:solidFill>
                    <a:round/>
                    <a:headEnd/>
                    <a:tailEnd/>
                  </a:ln>
                  <a:solidFill>
                    <a:srgbClr val="FFC000"/>
                  </a:solidFill>
                  <a:latin typeface="黑体"/>
                  <a:ea typeface="黑体"/>
                </a:endParaRPr>
              </a:p>
            </p:txBody>
          </p:sp>
        </p:grpSp>
        <p:sp>
          <p:nvSpPr>
            <p:cNvPr id="69" name="Donut 35"/>
            <p:cNvSpPr/>
            <p:nvPr/>
          </p:nvSpPr>
          <p:spPr>
            <a:xfrm>
              <a:off x="236459" y="4463349"/>
              <a:ext cx="501235" cy="503890"/>
            </a:xfrm>
            <a:prstGeom prst="donut">
              <a:avLst>
                <a:gd name="adj" fmla="val 61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Группа 20"/>
          <p:cNvGrpSpPr/>
          <p:nvPr/>
        </p:nvGrpSpPr>
        <p:grpSpPr>
          <a:xfrm>
            <a:off x="166259" y="3851150"/>
            <a:ext cx="3648286" cy="904863"/>
            <a:chOff x="244319" y="5627005"/>
            <a:chExt cx="3648286" cy="904863"/>
          </a:xfrm>
        </p:grpSpPr>
        <p:grpSp>
          <p:nvGrpSpPr>
            <p:cNvPr id="4" name="Группа 3"/>
            <p:cNvGrpSpPr/>
            <p:nvPr/>
          </p:nvGrpSpPr>
          <p:grpSpPr>
            <a:xfrm>
              <a:off x="417497" y="5627005"/>
              <a:ext cx="3475108" cy="904863"/>
              <a:chOff x="4402346" y="2994280"/>
              <a:chExt cx="3086362" cy="904863"/>
            </a:xfrm>
          </p:grpSpPr>
          <p:sp>
            <p:nvSpPr>
              <p:cNvPr id="77" name="Rectangle 53"/>
              <p:cNvSpPr/>
              <p:nvPr/>
            </p:nvSpPr>
            <p:spPr>
              <a:xfrm>
                <a:off x="4769452" y="2994280"/>
                <a:ext cx="2719256" cy="904863"/>
              </a:xfrm>
              <a:prstGeom prst="rect">
                <a:avLst/>
              </a:prstGeom>
              <a:solidFill>
                <a:schemeClr val="bg1"/>
              </a:solidFill>
            </p:spPr>
            <p:txBody>
              <a:bodyPr wrap="square">
                <a:spAutoFit/>
              </a:bodyPr>
              <a:lstStyle/>
              <a:p>
                <a:pPr algn="just">
                  <a:lnSpc>
                    <a:spcPct val="120000"/>
                  </a:lnSpc>
                </a:pPr>
                <a:r>
                  <a:rPr lang="ru-RU" sz="1100" dirty="0">
                    <a:latin typeface="Times New Roman" panose="02020603050405020304" pitchFamily="18" charset="0"/>
                    <a:ea typeface="Times New Roman" panose="02020603050405020304" pitchFamily="18" charset="0"/>
                    <a:cs typeface="Times New Roman" panose="02020603050405020304" pitchFamily="18" charset="0"/>
                  </a:rPr>
                  <a:t>Сведения о трудовой деятельности з</a:t>
                </a:r>
                <a:r>
                  <a:rPr lang="ru-RU"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арегистрированного лица, содержащиеся в его индивидуальном лицевом </a:t>
                </a:r>
                <a:r>
                  <a:rPr lang="ru-RU" sz="11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счете, по форме СТД-СФР </a:t>
                </a:r>
                <a:r>
                  <a:rPr lang="ru-RU"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11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выдаются МФЦ либо ФПСС)</a:t>
                </a:r>
                <a:endParaRPr lang="en-GB"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WordArt 20"/>
              <p:cNvSpPr>
                <a:spLocks noChangeArrowheads="1" noChangeShapeType="1" noTextEdit="1"/>
              </p:cNvSpPr>
              <p:nvPr/>
            </p:nvSpPr>
            <p:spPr bwMode="auto">
              <a:xfrm>
                <a:off x="4402346" y="3204342"/>
                <a:ext cx="151990" cy="261625"/>
              </a:xfrm>
              <a:prstGeom prst="rect">
                <a:avLst/>
              </a:prstGeom>
            </p:spPr>
            <p:txBody>
              <a:bodyPr wrap="none" fromWordArt="1">
                <a:prstTxWarp prst="textPlain">
                  <a:avLst>
                    <a:gd name="adj" fmla="val 50000"/>
                  </a:avLst>
                </a:prstTxWarp>
              </a:bodyPr>
              <a:lstStyle/>
              <a:p>
                <a:pPr algn="ctr" defTabSz="685800">
                  <a:defRPr/>
                </a:pPr>
                <a:r>
                  <a:rPr lang="ru-RU" altLang="zh-CN" sz="2700" kern="10" dirty="0" smtClean="0">
                    <a:ln w="3175">
                      <a:solidFill>
                        <a:srgbClr val="0875F8"/>
                      </a:solidFill>
                      <a:round/>
                      <a:headEnd/>
                      <a:tailEnd/>
                    </a:ln>
                    <a:solidFill>
                      <a:schemeClr val="accent6"/>
                    </a:solidFill>
                    <a:latin typeface="黑体"/>
                    <a:ea typeface="黑体"/>
                  </a:rPr>
                  <a:t>2</a:t>
                </a:r>
                <a:endParaRPr lang="zh-CN" altLang="en-US" sz="2700" kern="10" dirty="0">
                  <a:ln w="3175">
                    <a:solidFill>
                      <a:srgbClr val="0875F8"/>
                    </a:solidFill>
                    <a:round/>
                    <a:headEnd/>
                    <a:tailEnd/>
                  </a:ln>
                  <a:solidFill>
                    <a:schemeClr val="accent6"/>
                  </a:solidFill>
                  <a:latin typeface="黑体"/>
                  <a:ea typeface="黑体"/>
                </a:endParaRPr>
              </a:p>
            </p:txBody>
          </p:sp>
        </p:grpSp>
        <p:sp>
          <p:nvSpPr>
            <p:cNvPr id="70" name="Donut 35"/>
            <p:cNvSpPr/>
            <p:nvPr/>
          </p:nvSpPr>
          <p:spPr>
            <a:xfrm>
              <a:off x="244319" y="5715935"/>
              <a:ext cx="501235" cy="503890"/>
            </a:xfrm>
            <a:prstGeom prst="donut">
              <a:avLst>
                <a:gd name="adj" fmla="val 619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Группа 35"/>
          <p:cNvGrpSpPr/>
          <p:nvPr/>
        </p:nvGrpSpPr>
        <p:grpSpPr>
          <a:xfrm>
            <a:off x="166259" y="4910640"/>
            <a:ext cx="3655084" cy="887166"/>
            <a:chOff x="236741" y="5793713"/>
            <a:chExt cx="3655084" cy="887166"/>
          </a:xfrm>
        </p:grpSpPr>
        <p:sp>
          <p:nvSpPr>
            <p:cNvPr id="79" name="Rectangle 52"/>
            <p:cNvSpPr/>
            <p:nvPr/>
          </p:nvSpPr>
          <p:spPr>
            <a:xfrm>
              <a:off x="814152" y="5793713"/>
              <a:ext cx="3077673" cy="887166"/>
            </a:xfrm>
            <a:prstGeom prst="rect">
              <a:avLst/>
            </a:prstGeom>
            <a:solidFill>
              <a:schemeClr val="bg1"/>
            </a:solidFill>
          </p:spPr>
          <p:txBody>
            <a:bodyPr wrap="square">
              <a:spAutoFit/>
            </a:bodyPr>
            <a:lstStyle/>
            <a:p>
              <a:pPr algn="just">
                <a:lnSpc>
                  <a:spcPct val="120000"/>
                </a:lnSpc>
              </a:pPr>
              <a:r>
                <a:rPr lang="ru-RU" sz="1100" dirty="0" smtClean="0">
                  <a:latin typeface="Times New Roman" panose="02020603050405020304" pitchFamily="18" charset="0"/>
                  <a:ea typeface="Calibri" panose="020F0502020204030204" pitchFamily="34" charset="0"/>
                  <a:cs typeface="Times New Roman" panose="02020603050405020304" pitchFamily="18" charset="0"/>
                </a:rPr>
                <a:t>Справка о трудовой деятельности зарегистрированного лица, выданная работодателем, по форме СТД-Р (при ведении трудовой книжки в электронном виде)</a:t>
              </a:r>
              <a:endParaRPr lang="ru-RU" sz="1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8" name="WordArt 20"/>
            <p:cNvSpPr>
              <a:spLocks noChangeArrowheads="1" noChangeShapeType="1" noTextEdit="1"/>
            </p:cNvSpPr>
            <p:nvPr/>
          </p:nvSpPr>
          <p:spPr bwMode="auto">
            <a:xfrm>
              <a:off x="384469" y="6058557"/>
              <a:ext cx="169736" cy="261625"/>
            </a:xfrm>
            <a:prstGeom prst="rect">
              <a:avLst/>
            </a:prstGeom>
          </p:spPr>
          <p:txBody>
            <a:bodyPr wrap="none" fromWordArt="1">
              <a:prstTxWarp prst="textPlain">
                <a:avLst>
                  <a:gd name="adj" fmla="val 50000"/>
                </a:avLst>
              </a:prstTxWarp>
            </a:bodyPr>
            <a:lstStyle/>
            <a:p>
              <a:pPr algn="ctr" defTabSz="685800">
                <a:defRPr/>
              </a:pPr>
              <a:r>
                <a:rPr lang="ru-RU" altLang="zh-CN" sz="2700" kern="10" dirty="0">
                  <a:ln w="3175">
                    <a:solidFill>
                      <a:srgbClr val="0875F8"/>
                    </a:solidFill>
                    <a:round/>
                    <a:headEnd/>
                    <a:tailEnd/>
                  </a:ln>
                  <a:latin typeface="黑体"/>
                  <a:ea typeface="黑体"/>
                </a:rPr>
                <a:t>3</a:t>
              </a:r>
              <a:endParaRPr lang="zh-CN" altLang="en-US" sz="2700" kern="10" dirty="0">
                <a:ln w="3175">
                  <a:solidFill>
                    <a:srgbClr val="0875F8"/>
                  </a:solidFill>
                  <a:round/>
                  <a:headEnd/>
                  <a:tailEnd/>
                </a:ln>
                <a:latin typeface="黑体"/>
                <a:ea typeface="黑体"/>
              </a:endParaRPr>
            </a:p>
          </p:txBody>
        </p:sp>
        <p:sp>
          <p:nvSpPr>
            <p:cNvPr id="83" name="Donut 35"/>
            <p:cNvSpPr/>
            <p:nvPr/>
          </p:nvSpPr>
          <p:spPr>
            <a:xfrm>
              <a:off x="236741" y="5937425"/>
              <a:ext cx="502354" cy="503890"/>
            </a:xfrm>
            <a:prstGeom prst="donut">
              <a:avLst>
                <a:gd name="adj" fmla="val 619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4" name="Rectangle 53"/>
          <p:cNvSpPr/>
          <p:nvPr/>
        </p:nvSpPr>
        <p:spPr>
          <a:xfrm>
            <a:off x="4043876" y="5911493"/>
            <a:ext cx="3552860" cy="701731"/>
          </a:xfrm>
          <a:prstGeom prst="rect">
            <a:avLst/>
          </a:prstGeom>
          <a:solidFill>
            <a:schemeClr val="bg1"/>
          </a:solidFill>
        </p:spPr>
        <p:txBody>
          <a:bodyPr wrap="square">
            <a:spAutoFit/>
          </a:bodyPr>
          <a:lstStyle/>
          <a:p>
            <a:pPr algn="just">
              <a:lnSpc>
                <a:spcPct val="120000"/>
              </a:lnSpc>
            </a:pPr>
            <a:r>
              <a:rPr lang="ru-RU" sz="1100" dirty="0" smtClean="0">
                <a:latin typeface="Times New Roman" panose="02020603050405020304" pitchFamily="18" charset="0"/>
                <a:ea typeface="Times New Roman" panose="02020603050405020304" pitchFamily="18" charset="0"/>
                <a:cs typeface="Times New Roman" panose="02020603050405020304" pitchFamily="18" charset="0"/>
              </a:rPr>
              <a:t>Справка работодателя о стаже работы молодого ученого, прилагаемая к копии трудовой книжки и (или) справке по форме СТД-Р (СТД-СФР), не заменяет их</a:t>
            </a:r>
            <a:endParaRPr lang="ru-RU" sz="1100" dirty="0"/>
          </a:p>
        </p:txBody>
      </p:sp>
      <p:cxnSp>
        <p:nvCxnSpPr>
          <p:cNvPr id="46" name="Соединительная линия уступом 45"/>
          <p:cNvCxnSpPr>
            <a:stCxn id="75" idx="3"/>
            <a:endCxn id="62" idx="1"/>
          </p:cNvCxnSpPr>
          <p:nvPr/>
        </p:nvCxnSpPr>
        <p:spPr>
          <a:xfrm>
            <a:off x="3827748" y="3150406"/>
            <a:ext cx="223936" cy="103663"/>
          </a:xfrm>
          <a:prstGeom prst="bentConnector3">
            <a:avLst/>
          </a:prstGeom>
          <a:ln w="15875"/>
        </p:spPr>
        <p:style>
          <a:lnRef idx="1">
            <a:schemeClr val="accent1"/>
          </a:lnRef>
          <a:fillRef idx="0">
            <a:schemeClr val="accent1"/>
          </a:fillRef>
          <a:effectRef idx="0">
            <a:schemeClr val="accent1"/>
          </a:effectRef>
          <a:fontRef idx="minor">
            <a:schemeClr val="tx1"/>
          </a:fontRef>
        </p:style>
      </p:cxnSp>
      <p:cxnSp>
        <p:nvCxnSpPr>
          <p:cNvPr id="71" name="Соединительная линия уступом 70"/>
          <p:cNvCxnSpPr>
            <a:stCxn id="75" idx="3"/>
            <a:endCxn id="81" idx="1"/>
          </p:cNvCxnSpPr>
          <p:nvPr/>
        </p:nvCxnSpPr>
        <p:spPr>
          <a:xfrm>
            <a:off x="3827748" y="3150406"/>
            <a:ext cx="222357" cy="1028009"/>
          </a:xfrm>
          <a:prstGeom prst="bentConnector3">
            <a:avLst/>
          </a:prstGeom>
          <a:ln w="15875"/>
        </p:spPr>
        <p:style>
          <a:lnRef idx="1">
            <a:schemeClr val="accent1"/>
          </a:lnRef>
          <a:fillRef idx="0">
            <a:schemeClr val="accent1"/>
          </a:fillRef>
          <a:effectRef idx="0">
            <a:schemeClr val="accent1"/>
          </a:effectRef>
          <a:fontRef idx="minor">
            <a:schemeClr val="tx1"/>
          </a:fontRef>
        </p:style>
      </p:cxnSp>
      <p:cxnSp>
        <p:nvCxnSpPr>
          <p:cNvPr id="132" name="Соединительная линия уступом 131"/>
          <p:cNvCxnSpPr>
            <a:stCxn id="76" idx="3"/>
            <a:endCxn id="84" idx="1"/>
          </p:cNvCxnSpPr>
          <p:nvPr/>
        </p:nvCxnSpPr>
        <p:spPr>
          <a:xfrm flipV="1">
            <a:off x="3807214" y="6262359"/>
            <a:ext cx="236662" cy="195"/>
          </a:xfrm>
          <a:prstGeom prst="bentConnector3">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61" name="Группа 60"/>
          <p:cNvGrpSpPr/>
          <p:nvPr/>
        </p:nvGrpSpPr>
        <p:grpSpPr>
          <a:xfrm>
            <a:off x="7826934" y="5546794"/>
            <a:ext cx="523442" cy="448786"/>
            <a:chOff x="136763" y="5700450"/>
            <a:chExt cx="724494" cy="724494"/>
          </a:xfrm>
        </p:grpSpPr>
        <p:sp>
          <p:nvSpPr>
            <p:cNvPr id="72" name="Donut 40"/>
            <p:cNvSpPr/>
            <p:nvPr/>
          </p:nvSpPr>
          <p:spPr>
            <a:xfrm>
              <a:off x="136763" y="5700450"/>
              <a:ext cx="724494" cy="724494"/>
            </a:xfrm>
            <a:prstGeom prst="donut">
              <a:avLst>
                <a:gd name="adj" fmla="val 6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73" name="Рисунок 72"/>
            <p:cNvPicPr>
              <a:picLocks noChangeAspect="1"/>
            </p:cNvPicPr>
            <p:nvPr/>
          </p:nvPicPr>
          <p:blipFill rotWithShape="1">
            <a:blip r:embed="rId3">
              <a:extLst>
                <a:ext uri="{28A0092B-C50C-407E-A947-70E740481C1C}">
                  <a14:useLocalDpi xmlns:a14="http://schemas.microsoft.com/office/drawing/2010/main" val="0"/>
                </a:ext>
              </a:extLst>
            </a:blip>
            <a:srcRect l="32730" t="7774" r="34593" b="6076"/>
            <a:stretch/>
          </p:blipFill>
          <p:spPr>
            <a:xfrm>
              <a:off x="398351" y="5794218"/>
              <a:ext cx="199177" cy="525101"/>
            </a:xfrm>
            <a:prstGeom prst="rect">
              <a:avLst/>
            </a:prstGeom>
          </p:spPr>
        </p:pic>
      </p:grpSp>
      <p:grpSp>
        <p:nvGrpSpPr>
          <p:cNvPr id="74" name="Группа 73"/>
          <p:cNvGrpSpPr/>
          <p:nvPr/>
        </p:nvGrpSpPr>
        <p:grpSpPr>
          <a:xfrm>
            <a:off x="7827707" y="4291341"/>
            <a:ext cx="523442" cy="448786"/>
            <a:chOff x="136763" y="5700450"/>
            <a:chExt cx="724494" cy="724494"/>
          </a:xfrm>
        </p:grpSpPr>
        <p:sp>
          <p:nvSpPr>
            <p:cNvPr id="78" name="Donut 40"/>
            <p:cNvSpPr/>
            <p:nvPr/>
          </p:nvSpPr>
          <p:spPr>
            <a:xfrm>
              <a:off x="136763" y="5700450"/>
              <a:ext cx="724494" cy="724494"/>
            </a:xfrm>
            <a:prstGeom prst="donut">
              <a:avLst>
                <a:gd name="adj" fmla="val 6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80" name="Рисунок 79"/>
            <p:cNvPicPr>
              <a:picLocks noChangeAspect="1"/>
            </p:cNvPicPr>
            <p:nvPr/>
          </p:nvPicPr>
          <p:blipFill rotWithShape="1">
            <a:blip r:embed="rId3">
              <a:extLst>
                <a:ext uri="{28A0092B-C50C-407E-A947-70E740481C1C}">
                  <a14:useLocalDpi xmlns:a14="http://schemas.microsoft.com/office/drawing/2010/main" val="0"/>
                </a:ext>
              </a:extLst>
            </a:blip>
            <a:srcRect l="32730" t="7774" r="34593" b="6076"/>
            <a:stretch/>
          </p:blipFill>
          <p:spPr>
            <a:xfrm>
              <a:off x="398351" y="5794218"/>
              <a:ext cx="199177" cy="525101"/>
            </a:xfrm>
            <a:prstGeom prst="rect">
              <a:avLst/>
            </a:prstGeom>
          </p:spPr>
        </p:pic>
      </p:grpSp>
    </p:spTree>
    <p:extLst>
      <p:ext uri="{BB962C8B-B14F-4D97-AF65-F5344CB8AC3E}">
        <p14:creationId xmlns:p14="http://schemas.microsoft.com/office/powerpoint/2010/main" val="2488136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anim calcmode="lin" valueType="num">
                                      <p:cBhvr>
                                        <p:cTn id="8" dur="1000" fill="hold"/>
                                        <p:tgtEl>
                                          <p:spTgt spid="56"/>
                                        </p:tgtEl>
                                        <p:attrNameLst>
                                          <p:attrName>ppt_x</p:attrName>
                                        </p:attrNameLst>
                                      </p:cBhvr>
                                      <p:tavLst>
                                        <p:tav tm="0">
                                          <p:val>
                                            <p:strVal val="#ppt_x"/>
                                          </p:val>
                                        </p:tav>
                                        <p:tav tm="100000">
                                          <p:val>
                                            <p:strVal val="#ppt_x"/>
                                          </p:val>
                                        </p:tav>
                                      </p:tavLst>
                                    </p:anim>
                                    <p:anim calcmode="lin" valueType="num">
                                      <p:cBhvr>
                                        <p:cTn id="9" dur="1000" fill="hold"/>
                                        <p:tgtEl>
                                          <p:spTgt spid="5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6"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4000"/>
                            </p:stCondLst>
                            <p:childTnLst>
                              <p:par>
                                <p:cTn id="21" presetID="16" presetClass="entr" presetSubtype="21"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arn(inVertical)">
                                      <p:cBhvr>
                                        <p:cTn id="23" dur="500"/>
                                        <p:tgtEl>
                                          <p:spTgt spid="63"/>
                                        </p:tgtEl>
                                      </p:cBhvr>
                                    </p:animEffect>
                                  </p:childTnLst>
                                </p:cTn>
                              </p:par>
                            </p:childTnLst>
                          </p:cTn>
                        </p:par>
                        <p:par>
                          <p:cTn id="24" fill="hold">
                            <p:stCondLst>
                              <p:cond delay="4500"/>
                            </p:stCondLst>
                            <p:childTnLst>
                              <p:par>
                                <p:cTn id="25" presetID="6"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par>
                          <p:cTn id="28" fill="hold">
                            <p:stCondLst>
                              <p:cond delay="6500"/>
                            </p:stCondLst>
                            <p:childTnLst>
                              <p:par>
                                <p:cTn id="29" presetID="16" presetClass="entr" presetSubtype="21"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childTnLst>
                          </p:cTn>
                        </p:par>
                        <p:par>
                          <p:cTn id="32" fill="hold">
                            <p:stCondLst>
                              <p:cond delay="7000"/>
                            </p:stCondLst>
                            <p:childTnLst>
                              <p:par>
                                <p:cTn id="33" presetID="6"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ircle(in)">
                                      <p:cBhvr>
                                        <p:cTn id="35" dur="2000"/>
                                        <p:tgtEl>
                                          <p:spTgt spid="24"/>
                                        </p:tgtEl>
                                      </p:cBhvr>
                                    </p:animEffect>
                                  </p:childTnLst>
                                </p:cTn>
                              </p:par>
                            </p:childTnLst>
                          </p:cTn>
                        </p:par>
                        <p:par>
                          <p:cTn id="36" fill="hold">
                            <p:stCondLst>
                              <p:cond delay="9000"/>
                            </p:stCondLst>
                            <p:childTnLst>
                              <p:par>
                                <p:cTn id="37" presetID="16" presetClass="entr" presetSubtype="21"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barn(inVertical)">
                                      <p:cBhvr>
                                        <p:cTn id="39" dur="500"/>
                                        <p:tgtEl>
                                          <p:spTgt spid="65"/>
                                        </p:tgtEl>
                                      </p:cBhvr>
                                    </p:animEffect>
                                  </p:childTnLst>
                                </p:cTn>
                              </p:par>
                            </p:childTnLst>
                          </p:cTn>
                        </p:par>
                        <p:par>
                          <p:cTn id="40" fill="hold">
                            <p:stCondLst>
                              <p:cond delay="9500"/>
                            </p:stCondLst>
                            <p:childTnLst>
                              <p:par>
                                <p:cTn id="41" presetID="42"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anim calcmode="lin" valueType="num">
                                      <p:cBhvr>
                                        <p:cTn id="44" dur="1000" fill="hold"/>
                                        <p:tgtEl>
                                          <p:spTgt spid="66"/>
                                        </p:tgtEl>
                                        <p:attrNameLst>
                                          <p:attrName>ppt_x</p:attrName>
                                        </p:attrNameLst>
                                      </p:cBhvr>
                                      <p:tavLst>
                                        <p:tav tm="0">
                                          <p:val>
                                            <p:strVal val="#ppt_x"/>
                                          </p:val>
                                        </p:tav>
                                        <p:tav tm="100000">
                                          <p:val>
                                            <p:strVal val="#ppt_x"/>
                                          </p:val>
                                        </p:tav>
                                      </p:tavLst>
                                    </p:anim>
                                    <p:anim calcmode="lin" valueType="num">
                                      <p:cBhvr>
                                        <p:cTn id="45" dur="1000" fill="hold"/>
                                        <p:tgtEl>
                                          <p:spTgt spid="66"/>
                                        </p:tgtEl>
                                        <p:attrNameLst>
                                          <p:attrName>ppt_y</p:attrName>
                                        </p:attrNameLst>
                                      </p:cBhvr>
                                      <p:tavLst>
                                        <p:tav tm="0">
                                          <p:val>
                                            <p:strVal val="#ppt_y+.1"/>
                                          </p:val>
                                        </p:tav>
                                        <p:tav tm="100000">
                                          <p:val>
                                            <p:strVal val="#ppt_y"/>
                                          </p:val>
                                        </p:tav>
                                      </p:tavLst>
                                    </p:anim>
                                  </p:childTnLst>
                                </p:cTn>
                              </p:par>
                            </p:childTnLst>
                          </p:cTn>
                        </p:par>
                        <p:par>
                          <p:cTn id="46" fill="hold">
                            <p:stCondLst>
                              <p:cond delay="10500"/>
                            </p:stCondLst>
                            <p:childTnLst>
                              <p:par>
                                <p:cTn id="47" presetID="53" presetClass="entr" presetSubtype="16"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11000"/>
                            </p:stCondLst>
                            <p:childTnLst>
                              <p:par>
                                <p:cTn id="53" presetID="26" presetClass="emph" presetSubtype="0" fill="hold" nodeType="afterEffect">
                                  <p:stCondLst>
                                    <p:cond delay="0"/>
                                  </p:stCondLst>
                                  <p:childTnLst>
                                    <p:animEffect transition="out" filter="fade">
                                      <p:cBhvr>
                                        <p:cTn id="54" dur="500" tmFilter="0, 0; .2, .5; .8, .5; 1, 0"/>
                                        <p:tgtEl>
                                          <p:spTgt spid="26"/>
                                        </p:tgtEl>
                                      </p:cBhvr>
                                    </p:animEffect>
                                    <p:animScale>
                                      <p:cBhvr>
                                        <p:cTn id="55" dur="250" autoRev="1" fill="hold"/>
                                        <p:tgtEl>
                                          <p:spTgt spid="26"/>
                                        </p:tgtEl>
                                      </p:cBhvr>
                                      <p:by x="105000" y="105000"/>
                                    </p:animScale>
                                  </p:childTnLst>
                                </p:cTn>
                              </p:par>
                            </p:childTnLst>
                          </p:cTn>
                        </p:par>
                        <p:par>
                          <p:cTn id="56" fill="hold">
                            <p:stCondLst>
                              <p:cond delay="11500"/>
                            </p:stCondLst>
                            <p:childTnLst>
                              <p:par>
                                <p:cTn id="57" presetID="26" presetClass="emph" presetSubtype="0" fill="hold" nodeType="afterEffect">
                                  <p:stCondLst>
                                    <p:cond delay="0"/>
                                  </p:stCondLst>
                                  <p:childTnLst>
                                    <p:animEffect transition="out" filter="fade">
                                      <p:cBhvr>
                                        <p:cTn id="58" dur="500" tmFilter="0, 0; .2, .5; .8, .5; 1, 0"/>
                                        <p:tgtEl>
                                          <p:spTgt spid="26"/>
                                        </p:tgtEl>
                                      </p:cBhvr>
                                    </p:animEffect>
                                    <p:animScale>
                                      <p:cBhvr>
                                        <p:cTn id="59" dur="250" autoRev="1" fill="hold"/>
                                        <p:tgtEl>
                                          <p:spTgt spid="26"/>
                                        </p:tgtEl>
                                      </p:cBhvr>
                                      <p:by x="105000" y="105000"/>
                                    </p:animScale>
                                  </p:childTnLst>
                                </p:cTn>
                              </p:par>
                            </p:childTnLst>
                          </p:cTn>
                        </p:par>
                        <p:par>
                          <p:cTn id="60" fill="hold">
                            <p:stCondLst>
                              <p:cond delay="12000"/>
                            </p:stCondLst>
                            <p:childTnLst>
                              <p:par>
                                <p:cTn id="61" presetID="26" presetClass="emph" presetSubtype="0" fill="hold" nodeType="afterEffect">
                                  <p:stCondLst>
                                    <p:cond delay="0"/>
                                  </p:stCondLst>
                                  <p:childTnLst>
                                    <p:animEffect transition="out" filter="fade">
                                      <p:cBhvr>
                                        <p:cTn id="62" dur="500" tmFilter="0, 0; .2, .5; .8, .5; 1, 0"/>
                                        <p:tgtEl>
                                          <p:spTgt spid="26"/>
                                        </p:tgtEl>
                                      </p:cBhvr>
                                    </p:animEffect>
                                    <p:animScale>
                                      <p:cBhvr>
                                        <p:cTn id="63" dur="250" autoRev="1" fill="hold"/>
                                        <p:tgtEl>
                                          <p:spTgt spid="26"/>
                                        </p:tgtEl>
                                      </p:cBhvr>
                                      <p:by x="105000" y="105000"/>
                                    </p:animScale>
                                  </p:childTnLst>
                                </p:cTn>
                              </p:par>
                            </p:childTnLst>
                          </p:cTn>
                        </p:par>
                        <p:par>
                          <p:cTn id="64" fill="hold">
                            <p:stCondLst>
                              <p:cond delay="12500"/>
                            </p:stCondLst>
                            <p:childTnLst>
                              <p:par>
                                <p:cTn id="65" presetID="22" presetClass="entr" presetSubtype="4" fill="hold" grpId="0" nodeType="afterEffect">
                                  <p:stCondLst>
                                    <p:cond delay="0"/>
                                  </p:stCondLst>
                                  <p:childTnLst>
                                    <p:set>
                                      <p:cBhvr>
                                        <p:cTn id="66" dur="1" fill="hold">
                                          <p:stCondLst>
                                            <p:cond delay="0"/>
                                          </p:stCondLst>
                                        </p:cTn>
                                        <p:tgtEl>
                                          <p:spTgt spid="104"/>
                                        </p:tgtEl>
                                        <p:attrNameLst>
                                          <p:attrName>style.visibility</p:attrName>
                                        </p:attrNameLst>
                                      </p:cBhvr>
                                      <p:to>
                                        <p:strVal val="visible"/>
                                      </p:to>
                                    </p:set>
                                    <p:animEffect transition="in" filter="wipe(down)">
                                      <p:cBhvr>
                                        <p:cTn id="67" dur="500"/>
                                        <p:tgtEl>
                                          <p:spTgt spid="104"/>
                                        </p:tgtEl>
                                      </p:cBhvr>
                                    </p:animEffect>
                                  </p:childTnLst>
                                </p:cTn>
                              </p:par>
                            </p:childTnLst>
                          </p:cTn>
                        </p:par>
                        <p:par>
                          <p:cTn id="68" fill="hold">
                            <p:stCondLst>
                              <p:cond delay="13000"/>
                            </p:stCondLst>
                            <p:childTnLst>
                              <p:par>
                                <p:cTn id="69" presetID="53" presetClass="entr" presetSubtype="16"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childTnLst>
                          </p:cTn>
                        </p:par>
                        <p:par>
                          <p:cTn id="74" fill="hold">
                            <p:stCondLst>
                              <p:cond delay="13500"/>
                            </p:stCondLst>
                            <p:childTnLst>
                              <p:par>
                                <p:cTn id="75" presetID="26" presetClass="emph" presetSubtype="0" fill="hold" nodeType="afterEffect">
                                  <p:stCondLst>
                                    <p:cond delay="0"/>
                                  </p:stCondLst>
                                  <p:childTnLst>
                                    <p:animEffect transition="out" filter="fade">
                                      <p:cBhvr>
                                        <p:cTn id="76" dur="500" tmFilter="0, 0; .2, .5; .8, .5; 1, 0"/>
                                        <p:tgtEl>
                                          <p:spTgt spid="61"/>
                                        </p:tgtEl>
                                      </p:cBhvr>
                                    </p:animEffect>
                                    <p:animScale>
                                      <p:cBhvr>
                                        <p:cTn id="77" dur="250" autoRev="1" fill="hold"/>
                                        <p:tgtEl>
                                          <p:spTgt spid="61"/>
                                        </p:tgtEl>
                                      </p:cBhvr>
                                      <p:by x="105000" y="105000"/>
                                    </p:animScale>
                                  </p:childTnLst>
                                </p:cTn>
                              </p:par>
                            </p:childTnLst>
                          </p:cTn>
                        </p:par>
                        <p:par>
                          <p:cTn id="78" fill="hold">
                            <p:stCondLst>
                              <p:cond delay="14000"/>
                            </p:stCondLst>
                            <p:childTnLst>
                              <p:par>
                                <p:cTn id="79" presetID="26" presetClass="emph" presetSubtype="0" fill="hold" nodeType="afterEffect">
                                  <p:stCondLst>
                                    <p:cond delay="0"/>
                                  </p:stCondLst>
                                  <p:childTnLst>
                                    <p:animEffect transition="out" filter="fade">
                                      <p:cBhvr>
                                        <p:cTn id="80" dur="500" tmFilter="0, 0; .2, .5; .8, .5; 1, 0"/>
                                        <p:tgtEl>
                                          <p:spTgt spid="61"/>
                                        </p:tgtEl>
                                      </p:cBhvr>
                                    </p:animEffect>
                                    <p:animScale>
                                      <p:cBhvr>
                                        <p:cTn id="81" dur="250" autoRev="1" fill="hold"/>
                                        <p:tgtEl>
                                          <p:spTgt spid="61"/>
                                        </p:tgtEl>
                                      </p:cBhvr>
                                      <p:by x="105000" y="105000"/>
                                    </p:animScale>
                                  </p:childTnLst>
                                </p:cTn>
                              </p:par>
                            </p:childTnLst>
                          </p:cTn>
                        </p:par>
                        <p:par>
                          <p:cTn id="82" fill="hold">
                            <p:stCondLst>
                              <p:cond delay="14500"/>
                            </p:stCondLst>
                            <p:childTnLst>
                              <p:par>
                                <p:cTn id="83" presetID="26" presetClass="emph" presetSubtype="0" fill="hold" nodeType="afterEffect">
                                  <p:stCondLst>
                                    <p:cond delay="0"/>
                                  </p:stCondLst>
                                  <p:childTnLst>
                                    <p:animEffect transition="out" filter="fade">
                                      <p:cBhvr>
                                        <p:cTn id="84" dur="500" tmFilter="0, 0; .2, .5; .8, .5; 1, 0"/>
                                        <p:tgtEl>
                                          <p:spTgt spid="61"/>
                                        </p:tgtEl>
                                      </p:cBhvr>
                                    </p:animEffect>
                                    <p:animScale>
                                      <p:cBhvr>
                                        <p:cTn id="85" dur="250" autoRev="1" fill="hold"/>
                                        <p:tgtEl>
                                          <p:spTgt spid="61"/>
                                        </p:tgtEl>
                                      </p:cBhvr>
                                      <p:by x="105000" y="105000"/>
                                    </p:animScale>
                                  </p:childTnLst>
                                </p:cTn>
                              </p:par>
                            </p:childTnLst>
                          </p:cTn>
                        </p:par>
                        <p:par>
                          <p:cTn id="86" fill="hold">
                            <p:stCondLst>
                              <p:cond delay="15000"/>
                            </p:stCondLst>
                            <p:childTnLst>
                              <p:par>
                                <p:cTn id="87" presetID="53" presetClass="entr" presetSubtype="16" fill="hold" nodeType="after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500" fill="hold"/>
                                        <p:tgtEl>
                                          <p:spTgt spid="74"/>
                                        </p:tgtEl>
                                        <p:attrNameLst>
                                          <p:attrName>ppt_w</p:attrName>
                                        </p:attrNameLst>
                                      </p:cBhvr>
                                      <p:tavLst>
                                        <p:tav tm="0">
                                          <p:val>
                                            <p:fltVal val="0"/>
                                          </p:val>
                                        </p:tav>
                                        <p:tav tm="100000">
                                          <p:val>
                                            <p:strVal val="#ppt_w"/>
                                          </p:val>
                                        </p:tav>
                                      </p:tavLst>
                                    </p:anim>
                                    <p:anim calcmode="lin" valueType="num">
                                      <p:cBhvr>
                                        <p:cTn id="90" dur="500" fill="hold"/>
                                        <p:tgtEl>
                                          <p:spTgt spid="74"/>
                                        </p:tgtEl>
                                        <p:attrNameLst>
                                          <p:attrName>ppt_h</p:attrName>
                                        </p:attrNameLst>
                                      </p:cBhvr>
                                      <p:tavLst>
                                        <p:tav tm="0">
                                          <p:val>
                                            <p:fltVal val="0"/>
                                          </p:val>
                                        </p:tav>
                                        <p:tav tm="100000">
                                          <p:val>
                                            <p:strVal val="#ppt_h"/>
                                          </p:val>
                                        </p:tav>
                                      </p:tavLst>
                                    </p:anim>
                                    <p:animEffect transition="in" filter="fade">
                                      <p:cBhvr>
                                        <p:cTn id="91" dur="500"/>
                                        <p:tgtEl>
                                          <p:spTgt spid="74"/>
                                        </p:tgtEl>
                                      </p:cBhvr>
                                    </p:animEffect>
                                  </p:childTnLst>
                                </p:cTn>
                              </p:par>
                            </p:childTnLst>
                          </p:cTn>
                        </p:par>
                        <p:par>
                          <p:cTn id="92" fill="hold">
                            <p:stCondLst>
                              <p:cond delay="15500"/>
                            </p:stCondLst>
                            <p:childTnLst>
                              <p:par>
                                <p:cTn id="93" presetID="26" presetClass="emph" presetSubtype="0" fill="hold" nodeType="afterEffect">
                                  <p:stCondLst>
                                    <p:cond delay="0"/>
                                  </p:stCondLst>
                                  <p:childTnLst>
                                    <p:animEffect transition="out" filter="fade">
                                      <p:cBhvr>
                                        <p:cTn id="94" dur="500" tmFilter="0, 0; .2, .5; .8, .5; 1, 0"/>
                                        <p:tgtEl>
                                          <p:spTgt spid="74"/>
                                        </p:tgtEl>
                                      </p:cBhvr>
                                    </p:animEffect>
                                    <p:animScale>
                                      <p:cBhvr>
                                        <p:cTn id="95" dur="250" autoRev="1" fill="hold"/>
                                        <p:tgtEl>
                                          <p:spTgt spid="74"/>
                                        </p:tgtEl>
                                      </p:cBhvr>
                                      <p:by x="105000" y="105000"/>
                                    </p:animScale>
                                  </p:childTnLst>
                                </p:cTn>
                              </p:par>
                            </p:childTnLst>
                          </p:cTn>
                        </p:par>
                        <p:par>
                          <p:cTn id="96" fill="hold">
                            <p:stCondLst>
                              <p:cond delay="16000"/>
                            </p:stCondLst>
                            <p:childTnLst>
                              <p:par>
                                <p:cTn id="97" presetID="26" presetClass="emph" presetSubtype="0" fill="hold" nodeType="afterEffect">
                                  <p:stCondLst>
                                    <p:cond delay="0"/>
                                  </p:stCondLst>
                                  <p:childTnLst>
                                    <p:animEffect transition="out" filter="fade">
                                      <p:cBhvr>
                                        <p:cTn id="98" dur="500" tmFilter="0, 0; .2, .5; .8, .5; 1, 0"/>
                                        <p:tgtEl>
                                          <p:spTgt spid="74"/>
                                        </p:tgtEl>
                                      </p:cBhvr>
                                    </p:animEffect>
                                    <p:animScale>
                                      <p:cBhvr>
                                        <p:cTn id="99" dur="250" autoRev="1" fill="hold"/>
                                        <p:tgtEl>
                                          <p:spTgt spid="74"/>
                                        </p:tgtEl>
                                      </p:cBhvr>
                                      <p:by x="105000" y="105000"/>
                                    </p:animScale>
                                  </p:childTnLst>
                                </p:cTn>
                              </p:par>
                            </p:childTnLst>
                          </p:cTn>
                        </p:par>
                        <p:par>
                          <p:cTn id="100" fill="hold">
                            <p:stCondLst>
                              <p:cond delay="16500"/>
                            </p:stCondLst>
                            <p:childTnLst>
                              <p:par>
                                <p:cTn id="101" presetID="26" presetClass="emph" presetSubtype="0" fill="hold" nodeType="afterEffect">
                                  <p:stCondLst>
                                    <p:cond delay="0"/>
                                  </p:stCondLst>
                                  <p:childTnLst>
                                    <p:animEffect transition="out" filter="fade">
                                      <p:cBhvr>
                                        <p:cTn id="102" dur="500" tmFilter="0, 0; .2, .5; .8, .5; 1, 0"/>
                                        <p:tgtEl>
                                          <p:spTgt spid="74"/>
                                        </p:tgtEl>
                                      </p:cBhvr>
                                    </p:animEffect>
                                    <p:animScale>
                                      <p:cBhvr>
                                        <p:cTn id="103" dur="250" autoRev="1" fill="hold"/>
                                        <p:tgtEl>
                                          <p:spTgt spid="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p:bldP spid="66" grpId="0"/>
      <p:bldP spid="1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Группа 28"/>
          <p:cNvGrpSpPr/>
          <p:nvPr/>
        </p:nvGrpSpPr>
        <p:grpSpPr>
          <a:xfrm>
            <a:off x="372863" y="1927277"/>
            <a:ext cx="6141862" cy="4180559"/>
            <a:chOff x="0" y="588475"/>
            <a:chExt cx="9697986" cy="6134066"/>
          </a:xfrm>
        </p:grpSpPr>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b="51155"/>
            <a:stretch/>
          </p:blipFill>
          <p:spPr>
            <a:xfrm>
              <a:off x="0" y="3660734"/>
              <a:ext cx="9697986" cy="3061807"/>
            </a:xfrm>
            <a:prstGeom prst="rect">
              <a:avLst/>
            </a:prstGeom>
          </p:spPr>
        </p:pic>
        <p:pic>
          <p:nvPicPr>
            <p:cNvPr id="26" name="Рисунок 25"/>
            <p:cNvPicPr>
              <a:picLocks noChangeAspect="1"/>
            </p:cNvPicPr>
            <p:nvPr/>
          </p:nvPicPr>
          <p:blipFill rotWithShape="1">
            <a:blip r:embed="rId4" cstate="print">
              <a:extLst>
                <a:ext uri="{28A0092B-C50C-407E-A947-70E740481C1C}">
                  <a14:useLocalDpi xmlns:a14="http://schemas.microsoft.com/office/drawing/2010/main" val="0"/>
                </a:ext>
              </a:extLst>
            </a:blip>
            <a:srcRect l="2336" r="1978" b="51023"/>
            <a:stretch/>
          </p:blipFill>
          <p:spPr>
            <a:xfrm>
              <a:off x="0" y="588475"/>
              <a:ext cx="9697986" cy="3070083"/>
            </a:xfrm>
            <a:prstGeom prst="rect">
              <a:avLst/>
            </a:prstGeom>
          </p:spPr>
        </p:pic>
      </p:grpSp>
      <p:sp>
        <p:nvSpPr>
          <p:cNvPr id="25" name="Прямоугольник 24"/>
          <p:cNvSpPr/>
          <p:nvPr/>
        </p:nvSpPr>
        <p:spPr>
          <a:xfrm>
            <a:off x="0" y="181453"/>
            <a:ext cx="12192000" cy="954107"/>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10</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«Копия документа, подтверждающего наличие учетной степени</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6012862" y="2550751"/>
            <a:ext cx="5582129" cy="576119"/>
            <a:chOff x="5932208" y="2586236"/>
            <a:chExt cx="5582129" cy="576119"/>
          </a:xfrm>
        </p:grpSpPr>
        <p:sp>
          <p:nvSpPr>
            <p:cNvPr id="9" name="AutoShape 6"/>
            <p:cNvSpPr>
              <a:spLocks noChangeArrowheads="1"/>
            </p:cNvSpPr>
            <p:nvPr/>
          </p:nvSpPr>
          <p:spPr bwMode="auto">
            <a:xfrm>
              <a:off x="5932208" y="2586236"/>
              <a:ext cx="5582129" cy="576119"/>
            </a:xfrm>
            <a:prstGeom prst="roundRect">
              <a:avLst>
                <a:gd name="adj" fmla="val 16667"/>
              </a:avLst>
            </a:prstGeom>
            <a:gradFill rotWithShape="1">
              <a:gsLst>
                <a:gs pos="0">
                  <a:srgbClr val="FFFFFF"/>
                </a:gs>
                <a:gs pos="100000">
                  <a:srgbClr val="DDDDDD"/>
                </a:gs>
              </a:gsLst>
              <a:lin ang="5400000" scaled="1"/>
            </a:gradFill>
            <a:ln w="9525" algn="ctr">
              <a:solidFill>
                <a:srgbClr val="B2B2B2"/>
              </a:solidFill>
              <a:round/>
              <a:headEnd/>
              <a:tailEnd/>
            </a:ln>
          </p:spPr>
          <p:txBody>
            <a:bodyPr wrap="none" anchor="ctr"/>
            <a:lstStyle/>
            <a:p>
              <a:pPr defTabSz="685800">
                <a:defRPr/>
              </a:pPr>
              <a:endParaRPr lang="zh-CN" altLang="en-US" sz="1350" kern="0">
                <a:solidFill>
                  <a:sysClr val="windowText" lastClr="000000"/>
                </a:solidFill>
                <a:ea typeface="华文细黑" pitchFamily="2" charset="-122"/>
              </a:endParaRPr>
            </a:p>
          </p:txBody>
        </p:sp>
        <p:sp>
          <p:nvSpPr>
            <p:cNvPr id="15" name="WordArt 20"/>
            <p:cNvSpPr>
              <a:spLocks noChangeArrowheads="1" noChangeShapeType="1" noTextEdit="1"/>
            </p:cNvSpPr>
            <p:nvPr/>
          </p:nvSpPr>
          <p:spPr bwMode="auto">
            <a:xfrm>
              <a:off x="6065883" y="2742525"/>
              <a:ext cx="107543" cy="261625"/>
            </a:xfrm>
            <a:prstGeom prst="rect">
              <a:avLst/>
            </a:prstGeom>
          </p:spPr>
          <p:txBody>
            <a:bodyPr wrap="none" fromWordArt="1">
              <a:prstTxWarp prst="textPlain">
                <a:avLst>
                  <a:gd name="adj" fmla="val 50000"/>
                </a:avLst>
              </a:prstTxWarp>
            </a:bodyPr>
            <a:lstStyle/>
            <a:p>
              <a:pPr algn="ctr" defTabSz="685800">
                <a:defRPr/>
              </a:pPr>
              <a:r>
                <a:rPr lang="en-US" altLang="zh-CN" sz="2700" kern="10" dirty="0">
                  <a:ln w="3175">
                    <a:solidFill>
                      <a:srgbClr val="0875F8"/>
                    </a:solidFill>
                    <a:round/>
                    <a:headEnd/>
                    <a:tailEnd/>
                  </a:ln>
                  <a:solidFill>
                    <a:srgbClr val="0875F8"/>
                  </a:solidFill>
                  <a:latin typeface="黑体"/>
                  <a:ea typeface="黑体"/>
                </a:rPr>
                <a:t>1</a:t>
              </a:r>
              <a:endParaRPr lang="zh-CN" altLang="en-US" sz="2700" kern="10" dirty="0">
                <a:ln w="3175">
                  <a:solidFill>
                    <a:srgbClr val="0875F8"/>
                  </a:solidFill>
                  <a:round/>
                  <a:headEnd/>
                  <a:tailEnd/>
                </a:ln>
                <a:solidFill>
                  <a:srgbClr val="0875F8"/>
                </a:solidFill>
                <a:latin typeface="黑体"/>
                <a:ea typeface="黑体"/>
              </a:endParaRPr>
            </a:p>
          </p:txBody>
        </p:sp>
        <p:sp>
          <p:nvSpPr>
            <p:cNvPr id="20" name="AutoShape 25"/>
            <p:cNvSpPr>
              <a:spLocks noChangeArrowheads="1"/>
            </p:cNvSpPr>
            <p:nvPr/>
          </p:nvSpPr>
          <p:spPr bwMode="auto">
            <a:xfrm>
              <a:off x="6062391" y="2600890"/>
              <a:ext cx="5451944" cy="51799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wrap="none" lIns="108000" anchor="ctr"/>
            <a:lstStyle/>
            <a:p>
              <a:pPr algn="ctr"/>
              <a:r>
                <a:rPr lang="ru-RU" sz="1300" dirty="0">
                  <a:latin typeface="Times New Roman" panose="02020603050405020304" pitchFamily="18" charset="0"/>
                  <a:ea typeface="Calibri" panose="020F0502020204030204" pitchFamily="34" charset="0"/>
                  <a:cs typeface="Times New Roman" panose="02020603050405020304" pitchFamily="18" charset="0"/>
                </a:rPr>
                <a:t>Копия документа </a:t>
              </a:r>
              <a:r>
                <a:rPr lang="ru-RU" sz="1300" dirty="0" smtClean="0">
                  <a:latin typeface="Times New Roman" panose="02020603050405020304" pitchFamily="18" charset="0"/>
                  <a:ea typeface="Calibri" panose="020F0502020204030204" pitchFamily="34" charset="0"/>
                  <a:cs typeface="Times New Roman" panose="02020603050405020304" pitchFamily="18" charset="0"/>
                </a:rPr>
                <a:t>заверяется </a:t>
              </a:r>
              <a:endParaRPr lang="ru-RU" sz="13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300" dirty="0">
                  <a:latin typeface="Times New Roman" panose="02020603050405020304" pitchFamily="18" charset="0"/>
                  <a:ea typeface="Calibri" panose="020F0502020204030204" pitchFamily="34" charset="0"/>
                  <a:cs typeface="Times New Roman" panose="02020603050405020304" pitchFamily="18" charset="0"/>
                </a:rPr>
                <a:t>в нотариальном порядке</a:t>
              </a:r>
              <a:endParaRPr lang="ru-RU" sz="13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 name="Группа 1"/>
          <p:cNvGrpSpPr/>
          <p:nvPr/>
        </p:nvGrpSpPr>
        <p:grpSpPr>
          <a:xfrm>
            <a:off x="6021340" y="4341549"/>
            <a:ext cx="5573649" cy="953374"/>
            <a:chOff x="5957640" y="3188739"/>
            <a:chExt cx="5582130" cy="953374"/>
          </a:xfrm>
        </p:grpSpPr>
        <p:grpSp>
          <p:nvGrpSpPr>
            <p:cNvPr id="10" name="Группа 9"/>
            <p:cNvGrpSpPr/>
            <p:nvPr/>
          </p:nvGrpSpPr>
          <p:grpSpPr>
            <a:xfrm>
              <a:off x="5957640" y="3188739"/>
              <a:ext cx="5582130" cy="953374"/>
              <a:chOff x="5940699" y="3279192"/>
              <a:chExt cx="5582130" cy="953374"/>
            </a:xfrm>
          </p:grpSpPr>
          <p:sp>
            <p:nvSpPr>
              <p:cNvPr id="27" name="AutoShape 12"/>
              <p:cNvSpPr>
                <a:spLocks noChangeArrowheads="1"/>
              </p:cNvSpPr>
              <p:nvPr/>
            </p:nvSpPr>
            <p:spPr bwMode="auto">
              <a:xfrm>
                <a:off x="5940699" y="3292962"/>
                <a:ext cx="5582130" cy="939604"/>
              </a:xfrm>
              <a:prstGeom prst="roundRect">
                <a:avLst>
                  <a:gd name="adj" fmla="val 16667"/>
                </a:avLst>
              </a:prstGeom>
              <a:gradFill rotWithShape="1">
                <a:gsLst>
                  <a:gs pos="0">
                    <a:srgbClr val="FFFFFF"/>
                  </a:gs>
                  <a:gs pos="100000">
                    <a:srgbClr val="DDDDDD"/>
                  </a:gs>
                </a:gsLst>
                <a:lin ang="5400000" scaled="1"/>
              </a:gradFill>
              <a:ln w="9525" algn="ctr">
                <a:solidFill>
                  <a:srgbClr val="B2B2B2"/>
                </a:solidFill>
                <a:round/>
                <a:headEnd/>
                <a:tailEnd/>
              </a:ln>
            </p:spPr>
            <p:txBody>
              <a:bodyPr wrap="none" anchor="ctr"/>
              <a:lstStyle/>
              <a:p>
                <a:pPr algn="ctr" defTabSz="685800">
                  <a:defRPr/>
                </a:pPr>
                <a:endParaRPr lang="zh-CN" altLang="zh-CN" sz="1350" i="1" kern="0" dirty="0">
                  <a:solidFill>
                    <a:sysClr val="windowText" lastClr="000000"/>
                  </a:solidFill>
                  <a:latin typeface="微软雅黑" pitchFamily="34" charset="-122"/>
                </a:endParaRPr>
              </a:p>
            </p:txBody>
          </p:sp>
          <p:sp>
            <p:nvSpPr>
              <p:cNvPr id="31" name="WordArt 20"/>
              <p:cNvSpPr>
                <a:spLocks noChangeArrowheads="1" noChangeShapeType="1" noTextEdit="1"/>
              </p:cNvSpPr>
              <p:nvPr/>
            </p:nvSpPr>
            <p:spPr bwMode="auto">
              <a:xfrm>
                <a:off x="6052316" y="3589333"/>
                <a:ext cx="162900" cy="261625"/>
              </a:xfrm>
              <a:prstGeom prst="rect">
                <a:avLst/>
              </a:prstGeom>
            </p:spPr>
            <p:txBody>
              <a:bodyPr wrap="none" fromWordArt="1">
                <a:prstTxWarp prst="textPlain">
                  <a:avLst>
                    <a:gd name="adj" fmla="val 50000"/>
                  </a:avLst>
                </a:prstTxWarp>
              </a:bodyPr>
              <a:lstStyle/>
              <a:p>
                <a:pPr algn="ctr" defTabSz="685800">
                  <a:defRPr/>
                </a:pPr>
                <a:r>
                  <a:rPr lang="ru-RU" altLang="zh-CN" sz="2700" kern="10" dirty="0">
                    <a:ln w="3175">
                      <a:solidFill>
                        <a:srgbClr val="0875F8"/>
                      </a:solidFill>
                      <a:round/>
                      <a:headEnd/>
                      <a:tailEnd/>
                    </a:ln>
                    <a:solidFill>
                      <a:srgbClr val="0875F8"/>
                    </a:solidFill>
                    <a:latin typeface="黑体"/>
                    <a:ea typeface="黑体"/>
                  </a:rPr>
                  <a:t>2</a:t>
                </a:r>
                <a:endParaRPr lang="zh-CN" altLang="en-US" sz="2700" kern="10" dirty="0">
                  <a:ln w="3175">
                    <a:solidFill>
                      <a:srgbClr val="0875F8"/>
                    </a:solidFill>
                    <a:round/>
                    <a:headEnd/>
                    <a:tailEnd/>
                  </a:ln>
                  <a:solidFill>
                    <a:srgbClr val="0875F8"/>
                  </a:solidFill>
                  <a:latin typeface="黑体"/>
                  <a:ea typeface="黑体"/>
                </a:endParaRPr>
              </a:p>
            </p:txBody>
          </p:sp>
          <p:sp>
            <p:nvSpPr>
              <p:cNvPr id="32" name="AutoShape 25"/>
              <p:cNvSpPr>
                <a:spLocks noChangeArrowheads="1"/>
              </p:cNvSpPr>
              <p:nvPr/>
            </p:nvSpPr>
            <p:spPr bwMode="auto">
              <a:xfrm>
                <a:off x="6034091" y="3279192"/>
                <a:ext cx="5386855" cy="939604"/>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wrap="none" lIns="108000" anchor="ctr"/>
              <a:lstStyle/>
              <a:p>
                <a:pPr algn="ctr"/>
                <a:endParaRPr lang="ru-RU" sz="1300" dirty="0">
                  <a:latin typeface="Times New Roman" panose="02020603050405020304" pitchFamily="18" charset="0"/>
                  <a:cs typeface="Times New Roman" panose="02020603050405020304" pitchFamily="18" charset="0"/>
                </a:endParaRPr>
              </a:p>
            </p:txBody>
          </p:sp>
        </p:grpSp>
        <p:sp>
          <p:nvSpPr>
            <p:cNvPr id="22" name="AutoShape 27"/>
            <p:cNvSpPr>
              <a:spLocks noChangeArrowheads="1"/>
            </p:cNvSpPr>
            <p:nvPr/>
          </p:nvSpPr>
          <p:spPr bwMode="auto">
            <a:xfrm>
              <a:off x="6152916" y="3241352"/>
              <a:ext cx="5386854" cy="800017"/>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wrap="none" anchor="ctr"/>
            <a:lstStyle/>
            <a:p>
              <a:pPr algn="ctr"/>
              <a:r>
                <a:rPr lang="ru-RU" sz="1300" dirty="0" smtClean="0">
                  <a:latin typeface="Times New Roman" panose="02020603050405020304" pitchFamily="18" charset="0"/>
                  <a:cs typeface="Times New Roman" panose="02020603050405020304" pitchFamily="18" charset="0"/>
                </a:rPr>
                <a:t>Заключение диссертационного совета и приказ </a:t>
              </a:r>
            </a:p>
            <a:p>
              <a:pPr algn="ctr"/>
              <a:r>
                <a:rPr lang="ru-RU" sz="1300" dirty="0" smtClean="0">
                  <a:latin typeface="Times New Roman" panose="02020603050405020304" pitchFamily="18" charset="0"/>
                  <a:cs typeface="Times New Roman" panose="02020603050405020304" pitchFamily="18" charset="0"/>
                </a:rPr>
                <a:t>о присуждении ученой степени и выдаче дипломов кандидатов</a:t>
              </a:r>
              <a:br>
                <a:rPr lang="ru-RU" sz="1300" dirty="0" smtClean="0">
                  <a:latin typeface="Times New Roman" panose="02020603050405020304" pitchFamily="18" charset="0"/>
                  <a:cs typeface="Times New Roman" panose="02020603050405020304" pitchFamily="18" charset="0"/>
                </a:rPr>
              </a:br>
              <a:r>
                <a:rPr lang="ru-RU" sz="1300" dirty="0" smtClean="0">
                  <a:latin typeface="Times New Roman" panose="02020603050405020304" pitchFamily="18" charset="0"/>
                  <a:cs typeface="Times New Roman" panose="02020603050405020304" pitchFamily="18" charset="0"/>
                </a:rPr>
                <a:t> (докторов) наук без диплома о получении ученой степени </a:t>
              </a:r>
            </a:p>
            <a:p>
              <a:pPr algn="ctr"/>
              <a:r>
                <a:rPr lang="ru-RU" sz="1300" dirty="0" smtClean="0">
                  <a:latin typeface="Times New Roman" panose="02020603050405020304" pitchFamily="18" charset="0"/>
                  <a:cs typeface="Times New Roman" panose="02020603050405020304" pitchFamily="18" charset="0"/>
                </a:rPr>
                <a:t>к рассмотрению жилищной комиссией не принимаются</a:t>
              </a:r>
              <a:endParaRPr lang="ru-RU" sz="13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66169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1000" fill="hold"/>
                                        <p:tgtEl>
                                          <p:spTgt spid="29"/>
                                        </p:tgtEl>
                                        <p:attrNameLst>
                                          <p:attrName>ppt_w</p:attrName>
                                        </p:attrNameLst>
                                      </p:cBhvr>
                                      <p:tavLst>
                                        <p:tav tm="0">
                                          <p:val>
                                            <p:fltVal val="0"/>
                                          </p:val>
                                        </p:tav>
                                        <p:tav tm="100000">
                                          <p:val>
                                            <p:strVal val="#ppt_w"/>
                                          </p:val>
                                        </p:tav>
                                      </p:tavLst>
                                    </p:anim>
                                    <p:anim calcmode="lin" valueType="num">
                                      <p:cBhvr>
                                        <p:cTn id="14" dur="1000" fill="hold"/>
                                        <p:tgtEl>
                                          <p:spTgt spid="29"/>
                                        </p:tgtEl>
                                        <p:attrNameLst>
                                          <p:attrName>ppt_h</p:attrName>
                                        </p:attrNameLst>
                                      </p:cBhvr>
                                      <p:tavLst>
                                        <p:tav tm="0">
                                          <p:val>
                                            <p:fltVal val="0"/>
                                          </p:val>
                                        </p:tav>
                                        <p:tav tm="100000">
                                          <p:val>
                                            <p:strVal val="#ppt_h"/>
                                          </p:val>
                                        </p:tav>
                                      </p:tavLst>
                                    </p:anim>
                                    <p:anim calcmode="lin" valueType="num">
                                      <p:cBhvr>
                                        <p:cTn id="15" dur="1000" fill="hold"/>
                                        <p:tgtEl>
                                          <p:spTgt spid="29"/>
                                        </p:tgtEl>
                                        <p:attrNameLst>
                                          <p:attrName>style.rotation</p:attrName>
                                        </p:attrNameLst>
                                      </p:cBhvr>
                                      <p:tavLst>
                                        <p:tav tm="0">
                                          <p:val>
                                            <p:fltVal val="90"/>
                                          </p:val>
                                        </p:tav>
                                        <p:tav tm="100000">
                                          <p:val>
                                            <p:fltVal val="0"/>
                                          </p:val>
                                        </p:tav>
                                      </p:tavLst>
                                    </p:anim>
                                    <p:animEffect transition="in" filter="fade">
                                      <p:cBhvr>
                                        <p:cTn id="16" dur="1000"/>
                                        <p:tgtEl>
                                          <p:spTgt spid="29"/>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Группа 76"/>
          <p:cNvGrpSpPr/>
          <p:nvPr/>
        </p:nvGrpSpPr>
        <p:grpSpPr>
          <a:xfrm>
            <a:off x="8130044" y="5235746"/>
            <a:ext cx="3702900" cy="1366681"/>
            <a:chOff x="5988864" y="5317983"/>
            <a:chExt cx="5502232" cy="2071851"/>
          </a:xfrm>
        </p:grpSpPr>
        <p:sp>
          <p:nvSpPr>
            <p:cNvPr id="37" name="矩形 7"/>
            <p:cNvSpPr/>
            <p:nvPr/>
          </p:nvSpPr>
          <p:spPr>
            <a:xfrm>
              <a:off x="5988864" y="5548015"/>
              <a:ext cx="3945713" cy="1841819"/>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prstClr val="white"/>
                </a:solidFill>
              </a:endParaRPr>
            </a:p>
          </p:txBody>
        </p:sp>
        <p:grpSp>
          <p:nvGrpSpPr>
            <p:cNvPr id="44" name="组合 30"/>
            <p:cNvGrpSpPr/>
            <p:nvPr/>
          </p:nvGrpSpPr>
          <p:grpSpPr>
            <a:xfrm>
              <a:off x="9250884" y="5317983"/>
              <a:ext cx="2240212" cy="1985483"/>
              <a:chOff x="1529861" y="1829264"/>
              <a:chExt cx="2452453" cy="2173589"/>
            </a:xfrm>
          </p:grpSpPr>
          <p:sp>
            <p:nvSpPr>
              <p:cNvPr id="45"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663A77"/>
              </a:solidFill>
              <a:ln w="19050">
                <a:noFill/>
              </a:ln>
              <a:effectLst>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矩形 47"/>
            <p:cNvSpPr>
              <a:spLocks noChangeArrowheads="1"/>
            </p:cNvSpPr>
            <p:nvPr/>
          </p:nvSpPr>
          <p:spPr bwMode="auto">
            <a:xfrm>
              <a:off x="6271007" y="5632663"/>
              <a:ext cx="2926937" cy="173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p>
              <a:pPr algn="ctr">
                <a:defRPr/>
              </a:pPr>
              <a:r>
                <a:rPr lang="ru-RU" sz="1200" dirty="0">
                  <a:latin typeface="Times New Roman" panose="02020603050405020304" pitchFamily="18" charset="0"/>
                  <a:cs typeface="Times New Roman" panose="02020603050405020304" pitchFamily="18" charset="0"/>
                </a:rPr>
                <a:t>Выдается не ранее чем </a:t>
              </a:r>
            </a:p>
            <a:p>
              <a:pPr algn="ctr">
                <a:defRPr/>
              </a:pPr>
              <a:r>
                <a:rPr lang="ru-RU" sz="1200" dirty="0">
                  <a:latin typeface="Times New Roman" panose="02020603050405020304" pitchFamily="18" charset="0"/>
                  <a:cs typeface="Times New Roman" panose="02020603050405020304" pitchFamily="18" charset="0"/>
                </a:rPr>
                <a:t>за 3 месяца до даты </a:t>
              </a:r>
              <a:r>
                <a:rPr lang="ru-RU" sz="1200" dirty="0" smtClean="0">
                  <a:latin typeface="Times New Roman" panose="02020603050405020304" pitchFamily="18" charset="0"/>
                  <a:cs typeface="Times New Roman" panose="02020603050405020304" pitchFamily="18" charset="0"/>
                </a:rPr>
                <a:t>представления </a:t>
              </a:r>
              <a:r>
                <a:rPr lang="ru-RU" sz="1200" dirty="0">
                  <a:latin typeface="Times New Roman" panose="02020603050405020304" pitchFamily="18" charset="0"/>
                  <a:cs typeface="Times New Roman" panose="02020603050405020304" pitchFamily="18" charset="0"/>
                </a:rPr>
                <a:t>на жилищную комиссию организации, в которой работает молодой ученый</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69" name="组合 66"/>
            <p:cNvGrpSpPr/>
            <p:nvPr/>
          </p:nvGrpSpPr>
          <p:grpSpPr>
            <a:xfrm>
              <a:off x="9543023" y="5565216"/>
              <a:ext cx="1678034" cy="1481566"/>
              <a:chOff x="9705677" y="5518080"/>
              <a:chExt cx="845439" cy="749305"/>
            </a:xfrm>
          </p:grpSpPr>
          <p:sp>
            <p:nvSpPr>
              <p:cNvPr id="70" name="Freeform 5"/>
              <p:cNvSpPr>
                <a:spLocks/>
              </p:cNvSpPr>
              <p:nvPr/>
            </p:nvSpPr>
            <p:spPr bwMode="auto">
              <a:xfrm>
                <a:off x="9705677" y="55180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文本框 68"/>
              <p:cNvSpPr txBox="1"/>
              <p:nvPr/>
            </p:nvSpPr>
            <p:spPr>
              <a:xfrm>
                <a:off x="9912805" y="5715752"/>
                <a:ext cx="431182" cy="353961"/>
              </a:xfrm>
              <a:prstGeom prst="rect">
                <a:avLst/>
              </a:prstGeom>
              <a:noFill/>
            </p:spPr>
            <p:txBody>
              <a:bodyPr wrap="square" rtlCol="0">
                <a:spAutoFit/>
              </a:bodyPr>
              <a:lstStyle/>
              <a:p>
                <a:pPr algn="ctr"/>
                <a:r>
                  <a:rPr lang="en-US" altLang="zh-CN" sz="2400" dirty="0">
                    <a:solidFill>
                      <a:srgbClr val="663A77"/>
                    </a:solidFill>
                    <a:latin typeface="Impact" panose="020B0806030902050204" pitchFamily="34" charset="0"/>
                  </a:rPr>
                  <a:t>04</a:t>
                </a:r>
                <a:endParaRPr lang="zh-CN" altLang="en-US" sz="2400" dirty="0">
                  <a:solidFill>
                    <a:srgbClr val="663A77"/>
                  </a:solidFill>
                  <a:latin typeface="Impact" panose="020B0806030902050204" pitchFamily="34" charset="0"/>
                </a:endParaRPr>
              </a:p>
            </p:txBody>
          </p:sp>
        </p:grpSp>
      </p:grpSp>
      <p:grpSp>
        <p:nvGrpSpPr>
          <p:cNvPr id="75" name="Группа 74"/>
          <p:cNvGrpSpPr/>
          <p:nvPr/>
        </p:nvGrpSpPr>
        <p:grpSpPr>
          <a:xfrm>
            <a:off x="7894505" y="2927387"/>
            <a:ext cx="3667267" cy="1318261"/>
            <a:chOff x="6129163" y="3013349"/>
            <a:chExt cx="5467774" cy="2002720"/>
          </a:xfrm>
        </p:grpSpPr>
        <p:sp>
          <p:nvSpPr>
            <p:cNvPr id="35" name="矩形 5"/>
            <p:cNvSpPr/>
            <p:nvPr/>
          </p:nvSpPr>
          <p:spPr>
            <a:xfrm>
              <a:off x="7869478" y="3239842"/>
              <a:ext cx="3727459" cy="177622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prstClr val="white"/>
                </a:solidFill>
              </a:endParaRPr>
            </a:p>
          </p:txBody>
        </p:sp>
        <p:grpSp>
          <p:nvGrpSpPr>
            <p:cNvPr id="47" name="组合 37"/>
            <p:cNvGrpSpPr/>
            <p:nvPr/>
          </p:nvGrpSpPr>
          <p:grpSpPr>
            <a:xfrm>
              <a:off x="6129163" y="3013349"/>
              <a:ext cx="2240212" cy="1985483"/>
              <a:chOff x="1529861" y="1829264"/>
              <a:chExt cx="2452453" cy="2173589"/>
            </a:xfrm>
          </p:grpSpPr>
          <p:sp>
            <p:nvSpPr>
              <p:cNvPr id="48"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E87071"/>
              </a:solidFill>
              <a:ln w="19050">
                <a:noFill/>
              </a:ln>
              <a:effectLst>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3" name="矩形 50"/>
            <p:cNvSpPr>
              <a:spLocks noChangeArrowheads="1"/>
            </p:cNvSpPr>
            <p:nvPr/>
          </p:nvSpPr>
          <p:spPr bwMode="auto">
            <a:xfrm>
              <a:off x="8331998" y="3384976"/>
              <a:ext cx="3048901" cy="146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p>
              <a:pPr algn="ctr">
                <a:defRPr/>
              </a:pPr>
              <a:r>
                <a:rPr lang="ru-RU" sz="1200" dirty="0">
                  <a:latin typeface="Times New Roman" panose="02020603050405020304" pitchFamily="18" charset="0"/>
                  <a:cs typeface="Times New Roman" panose="02020603050405020304" pitchFamily="18" charset="0"/>
                </a:rPr>
                <a:t>Содержит информацию о перечне лиц, зарегистрированных на данной жилой площади, в том числе перечне выбывших лиц</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64" name="组合 61"/>
            <p:cNvGrpSpPr/>
            <p:nvPr/>
          </p:nvGrpSpPr>
          <p:grpSpPr>
            <a:xfrm>
              <a:off x="6415005" y="3253328"/>
              <a:ext cx="1638276" cy="1509560"/>
              <a:chOff x="7737917" y="1219335"/>
              <a:chExt cx="845439" cy="749305"/>
            </a:xfrm>
          </p:grpSpPr>
          <p:sp>
            <p:nvSpPr>
              <p:cNvPr id="65" name="Freeform 5"/>
              <p:cNvSpPr>
                <a:spLocks/>
              </p:cNvSpPr>
              <p:nvPr/>
            </p:nvSpPr>
            <p:spPr bwMode="auto">
              <a:xfrm>
                <a:off x="7737917" y="1219335"/>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5"/>
              <p:cNvSpPr txBox="1"/>
              <p:nvPr/>
            </p:nvSpPr>
            <p:spPr>
              <a:xfrm>
                <a:off x="7936237" y="1416570"/>
                <a:ext cx="448798" cy="348140"/>
              </a:xfrm>
              <a:prstGeom prst="rect">
                <a:avLst/>
              </a:prstGeom>
              <a:noFill/>
            </p:spPr>
            <p:txBody>
              <a:bodyPr wrap="square" rtlCol="0">
                <a:spAutoFit/>
              </a:bodyPr>
              <a:lstStyle/>
              <a:p>
                <a:pPr algn="ctr"/>
                <a:r>
                  <a:rPr lang="en-US" altLang="zh-CN" sz="2400" dirty="0">
                    <a:solidFill>
                      <a:srgbClr val="E87071"/>
                    </a:solidFill>
                    <a:latin typeface="Impact" panose="020B0806030902050204" pitchFamily="34" charset="0"/>
                  </a:rPr>
                  <a:t>0</a:t>
                </a:r>
                <a:r>
                  <a:rPr lang="ru-RU" altLang="zh-CN" sz="2400" dirty="0">
                    <a:solidFill>
                      <a:srgbClr val="E87071"/>
                    </a:solidFill>
                    <a:latin typeface="Impact" panose="020B0806030902050204" pitchFamily="34" charset="0"/>
                  </a:rPr>
                  <a:t>2</a:t>
                </a:r>
                <a:endParaRPr lang="zh-CN" altLang="en-US" sz="2400" dirty="0">
                  <a:solidFill>
                    <a:srgbClr val="E87071"/>
                  </a:solidFill>
                  <a:latin typeface="Impact" panose="020B0806030902050204" pitchFamily="34" charset="0"/>
                </a:endParaRPr>
              </a:p>
            </p:txBody>
          </p:sp>
        </p:grpSp>
      </p:grpSp>
      <p:grpSp>
        <p:nvGrpSpPr>
          <p:cNvPr id="88" name="Группа 87"/>
          <p:cNvGrpSpPr/>
          <p:nvPr/>
        </p:nvGrpSpPr>
        <p:grpSpPr>
          <a:xfrm>
            <a:off x="4407285" y="4020464"/>
            <a:ext cx="3958979" cy="1476725"/>
            <a:chOff x="-605295" y="5585309"/>
            <a:chExt cx="6430706" cy="2424789"/>
          </a:xfrm>
        </p:grpSpPr>
        <p:sp>
          <p:nvSpPr>
            <p:cNvPr id="89" name="矩形 6"/>
            <p:cNvSpPr/>
            <p:nvPr/>
          </p:nvSpPr>
          <p:spPr>
            <a:xfrm>
              <a:off x="-605295" y="5585309"/>
              <a:ext cx="4754730" cy="2424789"/>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prstClr val="white"/>
                </a:solidFill>
              </a:endParaRPr>
            </a:p>
          </p:txBody>
        </p:sp>
        <p:grpSp>
          <p:nvGrpSpPr>
            <p:cNvPr id="90" name="组合 20"/>
            <p:cNvGrpSpPr/>
            <p:nvPr/>
          </p:nvGrpSpPr>
          <p:grpSpPr>
            <a:xfrm>
              <a:off x="3585199" y="5746283"/>
              <a:ext cx="2240212" cy="1985481"/>
              <a:chOff x="1433823" y="2266302"/>
              <a:chExt cx="2452453" cy="2173587"/>
            </a:xfrm>
          </p:grpSpPr>
          <p:sp>
            <p:nvSpPr>
              <p:cNvPr id="96" name="Freeform 5"/>
              <p:cNvSpPr>
                <a:spLocks/>
              </p:cNvSpPr>
              <p:nvPr/>
            </p:nvSpPr>
            <p:spPr bwMode="auto">
              <a:xfrm>
                <a:off x="1433823" y="2266302"/>
                <a:ext cx="2452453" cy="21735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5"/>
              <p:cNvSpPr>
                <a:spLocks/>
              </p:cNvSpPr>
              <p:nvPr/>
            </p:nvSpPr>
            <p:spPr bwMode="auto">
              <a:xfrm>
                <a:off x="1592636" y="2403929"/>
                <a:ext cx="2130210" cy="18879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B050"/>
              </a:solidFill>
              <a:ln w="19050">
                <a:noFill/>
              </a:ln>
              <a:effectLst>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矩形 47"/>
            <p:cNvSpPr>
              <a:spLocks noChangeArrowheads="1"/>
            </p:cNvSpPr>
            <p:nvPr/>
          </p:nvSpPr>
          <p:spPr bwMode="auto">
            <a:xfrm>
              <a:off x="-497883" y="5722513"/>
              <a:ext cx="4179977" cy="228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p>
              <a:pPr algn="ctr">
                <a:defRPr/>
              </a:pPr>
              <a:r>
                <a:rPr lang="ru-RU" sz="1100" dirty="0" smtClean="0">
                  <a:latin typeface="Times New Roman" panose="02020603050405020304" pitchFamily="18" charset="0"/>
                  <a:cs typeface="Times New Roman" panose="02020603050405020304" pitchFamily="18" charset="0"/>
                </a:rPr>
                <a:t>При выборе организации, предоставляющей услугу, необходимо убедиться в наличии у указанной организации соглашения с органами </a:t>
              </a:r>
              <a:r>
                <a:rPr lang="ru-RU" sz="1100" smtClean="0">
                  <a:latin typeface="Times New Roman" panose="02020603050405020304" pitchFamily="18" charset="0"/>
                  <a:cs typeface="Times New Roman" panose="02020603050405020304" pitchFamily="18" charset="0"/>
                </a:rPr>
                <a:t>внутренних дел о </a:t>
              </a:r>
              <a:r>
                <a:rPr lang="ru-RU" sz="1100" dirty="0" smtClean="0">
                  <a:latin typeface="Times New Roman" panose="02020603050405020304" pitchFamily="18" charset="0"/>
                  <a:cs typeface="Times New Roman" panose="02020603050405020304" pitchFamily="18" charset="0"/>
                </a:rPr>
                <a:t>взаимодействии по предоставлению информации о зарегистрированных и снятых с учета граждан</a:t>
              </a:r>
              <a:endParaRPr lang="ru-RU" altLang="zh-CN" sz="11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3" name="组合 56"/>
            <p:cNvGrpSpPr/>
            <p:nvPr/>
          </p:nvGrpSpPr>
          <p:grpSpPr>
            <a:xfrm>
              <a:off x="3868933" y="5955059"/>
              <a:ext cx="1676222" cy="1523406"/>
              <a:chOff x="3982144" y="3747191"/>
              <a:chExt cx="845439" cy="762994"/>
            </a:xfrm>
          </p:grpSpPr>
          <p:sp>
            <p:nvSpPr>
              <p:cNvPr id="94" name="Freeform 5"/>
              <p:cNvSpPr>
                <a:spLocks/>
              </p:cNvSpPr>
              <p:nvPr/>
            </p:nvSpPr>
            <p:spPr bwMode="auto">
              <a:xfrm>
                <a:off x="3982144" y="3760880"/>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文本框 62"/>
              <p:cNvSpPr txBox="1"/>
              <p:nvPr/>
            </p:nvSpPr>
            <p:spPr>
              <a:xfrm>
                <a:off x="4181660" y="3747191"/>
                <a:ext cx="442526" cy="759341"/>
              </a:xfrm>
              <a:prstGeom prst="rect">
                <a:avLst/>
              </a:prstGeom>
              <a:noFill/>
            </p:spPr>
            <p:txBody>
              <a:bodyPr wrap="square" rtlCol="0">
                <a:spAutoFit/>
              </a:bodyPr>
              <a:lstStyle/>
              <a:p>
                <a:pPr algn="ctr"/>
                <a:r>
                  <a:rPr lang="ru-RU" altLang="zh-CN" sz="5400" dirty="0">
                    <a:solidFill>
                      <a:srgbClr val="00B050"/>
                    </a:solidFill>
                    <a:latin typeface="Impact" panose="020B0806030902050204" pitchFamily="34" charset="0"/>
                  </a:rPr>
                  <a:t>!</a:t>
                </a:r>
                <a:endParaRPr lang="zh-CN" altLang="en-US" sz="5400" dirty="0">
                  <a:solidFill>
                    <a:srgbClr val="00B050"/>
                  </a:solidFill>
                  <a:latin typeface="Impact" panose="020B0806030902050204" pitchFamily="34" charset="0"/>
                </a:endParaRPr>
              </a:p>
            </p:txBody>
          </p:sp>
        </p:grpSp>
      </p:grpSp>
      <p:sp>
        <p:nvSpPr>
          <p:cNvPr id="2" name="Прямоугольник 1"/>
          <p:cNvSpPr/>
          <p:nvPr/>
        </p:nvSpPr>
        <p:spPr>
          <a:xfrm>
            <a:off x="0" y="33101"/>
            <a:ext cx="12192000" cy="1231106"/>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11</a:t>
            </a:r>
            <a:endParaRPr lang="ru-RU" sz="2000" dirty="0">
              <a:latin typeface="Times New Roman" panose="02020603050405020304" pitchFamily="18" charset="0"/>
              <a:ea typeface="Calibri" panose="020F0502020204030204" pitchFamily="34" charset="0"/>
            </a:endParaRPr>
          </a:p>
          <a:p>
            <a:pPr algn="ctr"/>
            <a:r>
              <a:rPr lang="ru-RU" dirty="0" smtClean="0">
                <a:latin typeface="Times New Roman" panose="02020603050405020304" pitchFamily="18" charset="0"/>
                <a:ea typeface="Calibri" panose="020F0502020204030204" pitchFamily="34" charset="0"/>
              </a:rPr>
              <a:t>«Документ, подтверждающий количество граждан, зарегистрированных в жилом помещении (выписка из домовой книги, копия поквартирной карточки и т.п.)»</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«д»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grpSp>
        <p:nvGrpSpPr>
          <p:cNvPr id="3" name="Группа 2"/>
          <p:cNvGrpSpPr/>
          <p:nvPr/>
        </p:nvGrpSpPr>
        <p:grpSpPr>
          <a:xfrm>
            <a:off x="39360" y="1855116"/>
            <a:ext cx="3305102" cy="601148"/>
            <a:chOff x="-626002" y="1079541"/>
            <a:chExt cx="4846750" cy="801530"/>
          </a:xfrm>
        </p:grpSpPr>
        <p:sp>
          <p:nvSpPr>
            <p:cNvPr id="5" name="Pentagon 9"/>
            <p:cNvSpPr/>
            <p:nvPr/>
          </p:nvSpPr>
          <p:spPr>
            <a:xfrm>
              <a:off x="-626002" y="1079541"/>
              <a:ext cx="4846750" cy="801530"/>
            </a:xfrm>
            <a:prstGeom prst="homePlate">
              <a:avLst>
                <a:gd name="adj" fmla="val 0"/>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Rectangle 13"/>
            <p:cNvSpPr/>
            <p:nvPr/>
          </p:nvSpPr>
          <p:spPr>
            <a:xfrm>
              <a:off x="-524543" y="1137170"/>
              <a:ext cx="4654703" cy="664797"/>
            </a:xfrm>
            <a:prstGeom prst="rect">
              <a:avLst/>
            </a:prstGeom>
          </p:spPr>
          <p:txBody>
            <a:bodyPr wrap="square">
              <a:spAutoFit/>
            </a:bodyPr>
            <a:lstStyle/>
            <a:p>
              <a:pPr algn="ctr">
                <a:lnSpc>
                  <a:spcPct val="120000"/>
                </a:lnSpc>
              </a:pPr>
              <a:r>
                <a:rPr lang="ru-RU" sz="1100" dirty="0">
                  <a:solidFill>
                    <a:schemeClr val="bg1"/>
                  </a:solidFill>
                  <a:latin typeface="Times New Roman" panose="02020603050405020304" pitchFamily="18" charset="0"/>
                  <a:cs typeface="Times New Roman" panose="02020603050405020304" pitchFamily="18" charset="0"/>
                </a:rPr>
                <a:t>Многофункциональный центр предоставления государственных и муниципальных услуг (МФЦ)</a:t>
              </a:r>
              <a:endParaRPr lang="en-GB" sz="1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
        <p:nvSpPr>
          <p:cNvPr id="18" name="Прямоугольник 17"/>
          <p:cNvSpPr/>
          <p:nvPr/>
        </p:nvSpPr>
        <p:spPr>
          <a:xfrm>
            <a:off x="1742740" y="1265128"/>
            <a:ext cx="9144000" cy="338554"/>
          </a:xfrm>
          <a:prstGeom prst="rect">
            <a:avLst/>
          </a:prstGeom>
        </p:spPr>
        <p:txBody>
          <a:bodyPr wrap="square">
            <a:spAutoFit/>
          </a:bodyPr>
          <a:lstStyle/>
          <a:p>
            <a:pPr algn="ctr"/>
            <a:r>
              <a:rPr lang="ru-RU" sz="1600" dirty="0">
                <a:latin typeface="Times New Roman" panose="02020603050405020304" pitchFamily="18" charset="0"/>
                <a:cs typeface="Times New Roman" panose="02020603050405020304" pitchFamily="18" charset="0"/>
              </a:rPr>
              <a:t>Полномочиями по выдаче документов наделены:</a:t>
            </a:r>
          </a:p>
        </p:txBody>
      </p:sp>
      <p:grpSp>
        <p:nvGrpSpPr>
          <p:cNvPr id="74" name="Группа 73"/>
          <p:cNvGrpSpPr/>
          <p:nvPr/>
        </p:nvGrpSpPr>
        <p:grpSpPr>
          <a:xfrm>
            <a:off x="415839" y="2873136"/>
            <a:ext cx="3846548" cy="1299313"/>
            <a:chOff x="385210" y="3013349"/>
            <a:chExt cx="5908754" cy="1985483"/>
          </a:xfrm>
        </p:grpSpPr>
        <p:sp>
          <p:nvSpPr>
            <p:cNvPr id="34" name="矩形 4"/>
            <p:cNvSpPr/>
            <p:nvPr/>
          </p:nvSpPr>
          <p:spPr>
            <a:xfrm>
              <a:off x="2132631" y="3239840"/>
              <a:ext cx="4161333" cy="1734211"/>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prstClr val="white"/>
                </a:solidFill>
              </a:endParaRPr>
            </a:p>
          </p:txBody>
        </p:sp>
        <p:grpSp>
          <p:nvGrpSpPr>
            <p:cNvPr id="38" name="组合 9"/>
            <p:cNvGrpSpPr/>
            <p:nvPr/>
          </p:nvGrpSpPr>
          <p:grpSpPr>
            <a:xfrm>
              <a:off x="385210" y="3013349"/>
              <a:ext cx="2240212" cy="1985483"/>
              <a:chOff x="1529861" y="1829264"/>
              <a:chExt cx="2452453" cy="2173589"/>
            </a:xfrm>
          </p:grpSpPr>
          <p:sp>
            <p:nvSpPr>
              <p:cNvPr id="39" name="Freeform 5"/>
              <p:cNvSpPr>
                <a:spLocks/>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5"/>
              <p:cNvSpPr>
                <a:spLocks/>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FFB850"/>
              </a:solidFill>
              <a:ln w="19050">
                <a:noFill/>
              </a:ln>
              <a:effectLst>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矩形 47"/>
            <p:cNvSpPr>
              <a:spLocks noChangeArrowheads="1"/>
            </p:cNvSpPr>
            <p:nvPr/>
          </p:nvSpPr>
          <p:spPr bwMode="auto">
            <a:xfrm>
              <a:off x="2614505" y="3586620"/>
              <a:ext cx="3171859" cy="90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p>
              <a:pPr algn="ctr"/>
              <a:r>
                <a:rPr lang="ru-RU" sz="1200" dirty="0">
                  <a:latin typeface="Times New Roman" panose="02020603050405020304" pitchFamily="18" charset="0"/>
                  <a:cs typeface="Times New Roman" panose="02020603050405020304" pitchFamily="18" charset="0"/>
                </a:rPr>
                <a:t>Предоставляется при наличии регистрации по месту жительства в подлиннике</a:t>
              </a:r>
            </a:p>
          </p:txBody>
        </p:sp>
        <p:grpSp>
          <p:nvGrpSpPr>
            <p:cNvPr id="54" name="组合 51"/>
            <p:cNvGrpSpPr/>
            <p:nvPr/>
          </p:nvGrpSpPr>
          <p:grpSpPr>
            <a:xfrm>
              <a:off x="682869" y="3253328"/>
              <a:ext cx="1659614" cy="1496074"/>
              <a:chOff x="682479" y="3077091"/>
              <a:chExt cx="845439" cy="749305"/>
            </a:xfrm>
          </p:grpSpPr>
          <p:sp>
            <p:nvSpPr>
              <p:cNvPr id="55" name="Freeform 5"/>
              <p:cNvSpPr>
                <a:spLocks/>
              </p:cNvSpPr>
              <p:nvPr/>
            </p:nvSpPr>
            <p:spPr bwMode="auto">
              <a:xfrm>
                <a:off x="682479" y="3077091"/>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59"/>
              <p:cNvSpPr txBox="1"/>
              <p:nvPr/>
            </p:nvSpPr>
            <p:spPr>
              <a:xfrm>
                <a:off x="870657" y="3259470"/>
                <a:ext cx="414148" cy="353333"/>
              </a:xfrm>
              <a:prstGeom prst="rect">
                <a:avLst/>
              </a:prstGeom>
              <a:noFill/>
            </p:spPr>
            <p:txBody>
              <a:bodyPr wrap="square" rtlCol="0">
                <a:spAutoFit/>
              </a:bodyPr>
              <a:lstStyle/>
              <a:p>
                <a:pPr algn="ctr"/>
                <a:r>
                  <a:rPr lang="en-US" altLang="zh-CN" sz="2400" dirty="0">
                    <a:solidFill>
                      <a:srgbClr val="FFB850"/>
                    </a:solidFill>
                    <a:latin typeface="Impact" panose="020B0806030902050204" pitchFamily="34" charset="0"/>
                  </a:rPr>
                  <a:t>01</a:t>
                </a:r>
                <a:endParaRPr lang="zh-CN" altLang="en-US" sz="2400" dirty="0">
                  <a:solidFill>
                    <a:srgbClr val="FFB850"/>
                  </a:solidFill>
                  <a:latin typeface="Impact" panose="020B0806030902050204" pitchFamily="34" charset="0"/>
                </a:endParaRPr>
              </a:p>
            </p:txBody>
          </p:sp>
        </p:grpSp>
      </p:grpSp>
      <p:grpSp>
        <p:nvGrpSpPr>
          <p:cNvPr id="8" name="Группа 7"/>
          <p:cNvGrpSpPr/>
          <p:nvPr/>
        </p:nvGrpSpPr>
        <p:grpSpPr>
          <a:xfrm>
            <a:off x="7437079" y="1862339"/>
            <a:ext cx="2567911" cy="601148"/>
            <a:chOff x="-269417" y="2405940"/>
            <a:chExt cx="4628124" cy="568097"/>
          </a:xfrm>
        </p:grpSpPr>
        <p:sp>
          <p:nvSpPr>
            <p:cNvPr id="10" name="Pentagon 10"/>
            <p:cNvSpPr/>
            <p:nvPr/>
          </p:nvSpPr>
          <p:spPr>
            <a:xfrm>
              <a:off x="-269417" y="2405940"/>
              <a:ext cx="4628124" cy="568097"/>
            </a:xfrm>
            <a:prstGeom prst="homePlate">
              <a:avLst>
                <a:gd name="adj" fmla="val 0"/>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Rectangle 18"/>
            <p:cNvSpPr/>
            <p:nvPr/>
          </p:nvSpPr>
          <p:spPr>
            <a:xfrm>
              <a:off x="-29757" y="2455971"/>
              <a:ext cx="4354403" cy="279221"/>
            </a:xfrm>
            <a:prstGeom prst="rect">
              <a:avLst/>
            </a:prstGeom>
          </p:spPr>
          <p:txBody>
            <a:bodyPr wrap="square">
              <a:spAutoFit/>
            </a:bodyPr>
            <a:lstStyle/>
            <a:p>
              <a:pPr algn="ctr">
                <a:lnSpc>
                  <a:spcPct val="120000"/>
                </a:lnSpc>
              </a:pPr>
              <a:r>
                <a:rPr lang="ru-RU" sz="1100" dirty="0">
                  <a:solidFill>
                    <a:schemeClr val="bg1"/>
                  </a:solidFill>
                  <a:latin typeface="Times New Roman" panose="02020603050405020304" pitchFamily="18" charset="0"/>
                  <a:cs typeface="Times New Roman" panose="02020603050405020304" pitchFamily="18" charset="0"/>
                </a:rPr>
                <a:t>Товарищество собственников жилья (ТСЖ)</a:t>
              </a:r>
              <a:endParaRPr lang="en-GB" sz="1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13" name="Группа 12"/>
          <p:cNvGrpSpPr/>
          <p:nvPr/>
        </p:nvGrpSpPr>
        <p:grpSpPr>
          <a:xfrm>
            <a:off x="5315036" y="1871419"/>
            <a:ext cx="1999410" cy="580489"/>
            <a:chOff x="21142" y="3249764"/>
            <a:chExt cx="3489298" cy="568097"/>
          </a:xfrm>
        </p:grpSpPr>
        <p:sp>
          <p:nvSpPr>
            <p:cNvPr id="15" name="Pentagon 11"/>
            <p:cNvSpPr/>
            <p:nvPr/>
          </p:nvSpPr>
          <p:spPr>
            <a:xfrm>
              <a:off x="21142" y="3249764"/>
              <a:ext cx="3489298" cy="568097"/>
            </a:xfrm>
            <a:prstGeom prst="homePlate">
              <a:avLst>
                <a:gd name="adj" fmla="val 0"/>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Rectangle 19"/>
            <p:cNvSpPr/>
            <p:nvPr/>
          </p:nvSpPr>
          <p:spPr>
            <a:xfrm>
              <a:off x="333554" y="3288543"/>
              <a:ext cx="2864472" cy="289159"/>
            </a:xfrm>
            <a:prstGeom prst="rect">
              <a:avLst/>
            </a:prstGeom>
          </p:spPr>
          <p:txBody>
            <a:bodyPr wrap="square">
              <a:spAutoFit/>
            </a:bodyPr>
            <a:lstStyle/>
            <a:p>
              <a:pPr algn="ctr">
                <a:lnSpc>
                  <a:spcPct val="120000"/>
                </a:lnSpc>
              </a:pPr>
              <a:r>
                <a:rPr lang="ru-RU" sz="1100" dirty="0">
                  <a:solidFill>
                    <a:schemeClr val="bg1"/>
                  </a:solidFill>
                  <a:latin typeface="Times New Roman" panose="02020603050405020304" pitchFamily="18" charset="0"/>
                  <a:cs typeface="Times New Roman" panose="02020603050405020304" pitchFamily="18" charset="0"/>
                </a:rPr>
                <a:t>Управляющая компания (УК)</a:t>
              </a:r>
              <a:endParaRPr lang="en-GB" sz="1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cxnSp>
        <p:nvCxnSpPr>
          <p:cNvPr id="61" name="Прямая со стрелкой 60"/>
          <p:cNvCxnSpPr>
            <a:stCxn id="18" idx="2"/>
            <a:endCxn id="5" idx="0"/>
          </p:cNvCxnSpPr>
          <p:nvPr/>
        </p:nvCxnSpPr>
        <p:spPr>
          <a:xfrm flipH="1">
            <a:off x="1691911" y="1603682"/>
            <a:ext cx="4622829" cy="2514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Прямая со стрелкой 65"/>
          <p:cNvCxnSpPr>
            <a:stCxn id="18" idx="2"/>
            <a:endCxn id="10" idx="0"/>
          </p:cNvCxnSpPr>
          <p:nvPr/>
        </p:nvCxnSpPr>
        <p:spPr>
          <a:xfrm>
            <a:off x="6314740" y="1603682"/>
            <a:ext cx="2406295" cy="2586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1" name="Прямая со стрелкой 70"/>
          <p:cNvCxnSpPr>
            <a:stCxn id="18" idx="2"/>
            <a:endCxn id="15" idx="0"/>
          </p:cNvCxnSpPr>
          <p:nvPr/>
        </p:nvCxnSpPr>
        <p:spPr>
          <a:xfrm>
            <a:off x="6314740" y="1603682"/>
            <a:ext cx="1" cy="2677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8" name="Pentagon 9"/>
          <p:cNvSpPr/>
          <p:nvPr/>
        </p:nvSpPr>
        <p:spPr>
          <a:xfrm>
            <a:off x="10127624" y="1835381"/>
            <a:ext cx="1927173" cy="587328"/>
          </a:xfrm>
          <a:prstGeom prst="homePlate">
            <a:avLst>
              <a:gd name="adj" fmla="val 0"/>
            </a:avLst>
          </a:prstGeom>
          <a:solidFill>
            <a:srgbClr val="7030A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r>
              <a:rPr lang="ru-RU" sz="1050" dirty="0" smtClean="0">
                <a:latin typeface="Arial" panose="020B0604020202020204" pitchFamily="34" charset="0"/>
                <a:ea typeface="微软雅黑" panose="020B0503020204020204" pitchFamily="34" charset="-122"/>
                <a:cs typeface="+mn-ea"/>
                <a:sym typeface="Arial" panose="020B0604020202020204" pitchFamily="34" charset="0"/>
              </a:rPr>
              <a:t>Иные организации</a:t>
            </a:r>
            <a:endParaRPr lang="en-US"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0" name="Группа 29"/>
          <p:cNvGrpSpPr/>
          <p:nvPr/>
        </p:nvGrpSpPr>
        <p:grpSpPr>
          <a:xfrm>
            <a:off x="3467011" y="1868936"/>
            <a:ext cx="1780826" cy="587328"/>
            <a:chOff x="8185499" y="1841972"/>
            <a:chExt cx="1780826" cy="587328"/>
          </a:xfrm>
        </p:grpSpPr>
        <p:sp>
          <p:nvSpPr>
            <p:cNvPr id="58" name="Pentagon 9"/>
            <p:cNvSpPr/>
            <p:nvPr/>
          </p:nvSpPr>
          <p:spPr>
            <a:xfrm>
              <a:off x="8185499" y="1841972"/>
              <a:ext cx="1747229" cy="587328"/>
            </a:xfrm>
            <a:prstGeom prst="homePlate">
              <a:avLst>
                <a:gd name="adj" fmla="val 0"/>
              </a:avLst>
            </a:prstGeom>
            <a:solidFill>
              <a:srgbClr val="00B050"/>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Box 28"/>
            <p:cNvSpPr txBox="1"/>
            <p:nvPr/>
          </p:nvSpPr>
          <p:spPr>
            <a:xfrm>
              <a:off x="8226447" y="1878256"/>
              <a:ext cx="1739878" cy="430887"/>
            </a:xfrm>
            <a:prstGeom prst="rect">
              <a:avLst/>
            </a:prstGeom>
            <a:noFill/>
          </p:spPr>
          <p:txBody>
            <a:bodyPr wrap="square" rtlCol="0">
              <a:spAutoFit/>
            </a:bodyPr>
            <a:lstStyle/>
            <a:p>
              <a:pPr algn="ctr"/>
              <a:r>
                <a:rPr lang="ru-RU" sz="1100" dirty="0">
                  <a:solidFill>
                    <a:schemeClr val="bg1"/>
                  </a:solidFill>
                  <a:latin typeface="Times New Roman" panose="02020603050405020304" pitchFamily="18" charset="0"/>
                  <a:cs typeface="Times New Roman" panose="02020603050405020304" pitchFamily="18" charset="0"/>
                </a:rPr>
                <a:t>Портал государственных </a:t>
              </a:r>
              <a:r>
                <a:rPr lang="ru-RU" sz="1100" dirty="0" smtClean="0">
                  <a:solidFill>
                    <a:schemeClr val="bg1"/>
                  </a:solidFill>
                  <a:latin typeface="Times New Roman" panose="02020603050405020304" pitchFamily="18" charset="0"/>
                  <a:cs typeface="Times New Roman" panose="02020603050405020304" pitchFamily="18" charset="0"/>
                </a:rPr>
                <a:t>услуг</a:t>
              </a:r>
              <a:endParaRPr lang="en-GB" sz="1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cxnSp>
        <p:nvCxnSpPr>
          <p:cNvPr id="83" name="Прямая со стрелкой 82"/>
          <p:cNvCxnSpPr>
            <a:stCxn id="18" idx="2"/>
            <a:endCxn id="29" idx="0"/>
          </p:cNvCxnSpPr>
          <p:nvPr/>
        </p:nvCxnSpPr>
        <p:spPr>
          <a:xfrm flipH="1">
            <a:off x="4377898" y="1603682"/>
            <a:ext cx="1936842" cy="3015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4" name="Прямая со стрелкой 83"/>
          <p:cNvCxnSpPr>
            <a:stCxn id="18" idx="2"/>
            <a:endCxn id="68" idx="0"/>
          </p:cNvCxnSpPr>
          <p:nvPr/>
        </p:nvCxnSpPr>
        <p:spPr>
          <a:xfrm>
            <a:off x="6314740" y="1603682"/>
            <a:ext cx="4776471" cy="231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76" name="Группа 75"/>
          <p:cNvGrpSpPr/>
          <p:nvPr/>
        </p:nvGrpSpPr>
        <p:grpSpPr>
          <a:xfrm>
            <a:off x="364545" y="5319500"/>
            <a:ext cx="4155639" cy="1350912"/>
            <a:chOff x="-605295" y="5585309"/>
            <a:chExt cx="6375531" cy="2064457"/>
          </a:xfrm>
        </p:grpSpPr>
        <p:sp>
          <p:nvSpPr>
            <p:cNvPr id="36" name="矩形 6"/>
            <p:cNvSpPr/>
            <p:nvPr/>
          </p:nvSpPr>
          <p:spPr>
            <a:xfrm>
              <a:off x="-605295" y="5585309"/>
              <a:ext cx="4754730" cy="2064457"/>
            </a:xfrm>
            <a:prstGeom prst="rect">
              <a:avLst/>
            </a:prstGeom>
            <a:solidFill>
              <a:schemeClr val="bg1">
                <a:lumMod val="95000"/>
              </a:schemeClr>
            </a:solidFill>
            <a:ln w="25400">
              <a:gradFill flip="none" rotWithShape="1">
                <a:gsLst>
                  <a:gs pos="0">
                    <a:schemeClr val="bg1">
                      <a:lumMod val="71000"/>
                    </a:schemeClr>
                  </a:gs>
                  <a:gs pos="100000">
                    <a:schemeClr val="bg1"/>
                  </a:gs>
                </a:gsLst>
                <a:lin ang="2700000" scaled="1"/>
                <a:tileRect/>
              </a:gradFill>
            </a:ln>
            <a:effectLst>
              <a:innerShdw blurRad="190500" dist="63500" dir="13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a:solidFill>
                  <a:prstClr val="white"/>
                </a:solidFill>
              </a:endParaRPr>
            </a:p>
          </p:txBody>
        </p:sp>
        <p:grpSp>
          <p:nvGrpSpPr>
            <p:cNvPr id="41" name="组合 20"/>
            <p:cNvGrpSpPr/>
            <p:nvPr/>
          </p:nvGrpSpPr>
          <p:grpSpPr>
            <a:xfrm>
              <a:off x="3530024" y="5610228"/>
              <a:ext cx="2240212" cy="1985481"/>
              <a:chOff x="1373421" y="2117357"/>
              <a:chExt cx="2452453" cy="2173587"/>
            </a:xfrm>
          </p:grpSpPr>
          <p:sp>
            <p:nvSpPr>
              <p:cNvPr id="42" name="Freeform 5"/>
              <p:cNvSpPr>
                <a:spLocks/>
              </p:cNvSpPr>
              <p:nvPr/>
            </p:nvSpPr>
            <p:spPr bwMode="auto">
              <a:xfrm>
                <a:off x="1373421" y="2117357"/>
                <a:ext cx="2452453" cy="217358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5"/>
              <p:cNvSpPr>
                <a:spLocks/>
              </p:cNvSpPr>
              <p:nvPr/>
            </p:nvSpPr>
            <p:spPr bwMode="auto">
              <a:xfrm>
                <a:off x="1532233" y="2254984"/>
                <a:ext cx="2130210" cy="188798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1ACBE"/>
              </a:solidFill>
              <a:ln w="19050">
                <a:noFill/>
              </a:ln>
              <a:effectLst>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1" name="矩形 47"/>
            <p:cNvSpPr>
              <a:spLocks noChangeArrowheads="1"/>
            </p:cNvSpPr>
            <p:nvPr/>
          </p:nvSpPr>
          <p:spPr bwMode="auto">
            <a:xfrm>
              <a:off x="-497883" y="5722513"/>
              <a:ext cx="4179976" cy="147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573" tIns="19286" rIns="38573" bIns="19286">
              <a:spAutoFit/>
            </a:bodyPr>
            <a:lstStyle/>
            <a:p>
              <a:pPr algn="ctr">
                <a:defRPr/>
              </a:pPr>
              <a:r>
                <a:rPr lang="ru-RU" sz="1200" dirty="0">
                  <a:latin typeface="Times New Roman" panose="02020603050405020304" pitchFamily="18" charset="0"/>
                  <a:cs typeface="Times New Roman" panose="02020603050405020304" pitchFamily="18" charset="0"/>
                </a:rPr>
                <a:t>В сведениях о проживающих (выбывших) лицах указывается их ФИО, даты рождения, данные о дате и месте </a:t>
              </a:r>
              <a:r>
                <a:rPr lang="ru-RU" sz="1200" dirty="0" smtClean="0">
                  <a:latin typeface="Times New Roman" panose="02020603050405020304" pitchFamily="18" charset="0"/>
                  <a:cs typeface="Times New Roman" panose="02020603050405020304" pitchFamily="18" charset="0"/>
                </a:rPr>
                <a:t>прибытия (убытия), </a:t>
              </a:r>
              <a:endParaRPr lang="ru-RU" sz="1200" dirty="0">
                <a:latin typeface="Times New Roman" panose="02020603050405020304" pitchFamily="18" charset="0"/>
                <a:cs typeface="Times New Roman" panose="02020603050405020304" pitchFamily="18" charset="0"/>
              </a:endParaRPr>
            </a:p>
            <a:p>
              <a:pPr algn="ctr">
                <a:defRPr/>
              </a:pPr>
              <a:r>
                <a:rPr lang="ru-RU" sz="1200" dirty="0">
                  <a:latin typeface="Times New Roman" panose="02020603050405020304" pitchFamily="18" charset="0"/>
                  <a:cs typeface="Times New Roman" panose="02020603050405020304" pitchFamily="18" charset="0"/>
                </a:rPr>
                <a:t>иная информация</a:t>
              </a:r>
              <a:r>
                <a:rPr lang="ru-RU" sz="1200" b="1" dirty="0">
                  <a:latin typeface="Times New Roman" panose="02020603050405020304" pitchFamily="18" charset="0"/>
                  <a:cs typeface="Times New Roman" panose="02020603050405020304" pitchFamily="18" charset="0"/>
                </a:rPr>
                <a:t> </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59" name="组合 56"/>
            <p:cNvGrpSpPr/>
            <p:nvPr/>
          </p:nvGrpSpPr>
          <p:grpSpPr>
            <a:xfrm>
              <a:off x="3813757" y="5846339"/>
              <a:ext cx="1676222" cy="1496075"/>
              <a:chOff x="3954315" y="3692737"/>
              <a:chExt cx="845439" cy="749305"/>
            </a:xfrm>
          </p:grpSpPr>
          <p:sp>
            <p:nvSpPr>
              <p:cNvPr id="60" name="Freeform 5"/>
              <p:cNvSpPr>
                <a:spLocks/>
              </p:cNvSpPr>
              <p:nvPr/>
            </p:nvSpPr>
            <p:spPr bwMode="auto">
              <a:xfrm>
                <a:off x="3954315" y="3692737"/>
                <a:ext cx="845439" cy="74930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51435" tIns="25718" rIns="51435" bIns="25718" numCol="1" anchor="t" anchorCtr="0" compatLnSpc="1">
                <a:prstTxWarp prst="textNoShape">
                  <a:avLst/>
                </a:prstTxWarp>
              </a:bodyPr>
              <a:lstStyle/>
              <a:p>
                <a:endParaRPr lang="zh-CN" altLang="en-US" sz="825">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文本框 62"/>
              <p:cNvSpPr txBox="1"/>
              <p:nvPr/>
            </p:nvSpPr>
            <p:spPr>
              <a:xfrm>
                <a:off x="4169267" y="3890713"/>
                <a:ext cx="411653" cy="353355"/>
              </a:xfrm>
              <a:prstGeom prst="rect">
                <a:avLst/>
              </a:prstGeom>
              <a:noFill/>
            </p:spPr>
            <p:txBody>
              <a:bodyPr wrap="square" rtlCol="0">
                <a:spAutoFit/>
              </a:bodyPr>
              <a:lstStyle/>
              <a:p>
                <a:pPr algn="ctr"/>
                <a:r>
                  <a:rPr lang="en-US" altLang="zh-CN" sz="2400" dirty="0" smtClean="0">
                    <a:solidFill>
                      <a:srgbClr val="01ACBE"/>
                    </a:solidFill>
                    <a:latin typeface="Impact" panose="020B0806030902050204" pitchFamily="34" charset="0"/>
                  </a:rPr>
                  <a:t>0</a:t>
                </a:r>
                <a:r>
                  <a:rPr lang="ru-RU" altLang="zh-CN" sz="2400" dirty="0" smtClean="0">
                    <a:solidFill>
                      <a:srgbClr val="01ACBE"/>
                    </a:solidFill>
                    <a:latin typeface="Impact" panose="020B0806030902050204" pitchFamily="34" charset="0"/>
                  </a:rPr>
                  <a:t>3</a:t>
                </a:r>
                <a:endParaRPr lang="zh-CN" altLang="en-US" sz="2400" dirty="0">
                  <a:solidFill>
                    <a:srgbClr val="01ACBE"/>
                  </a:solidFill>
                  <a:latin typeface="Impact" panose="020B0806030902050204" pitchFamily="34" charset="0"/>
                </a:endParaRPr>
              </a:p>
            </p:txBody>
          </p:sp>
        </p:grpSp>
      </p:grpSp>
      <p:sp>
        <p:nvSpPr>
          <p:cNvPr id="91" name="TextBox 90"/>
          <p:cNvSpPr txBox="1"/>
          <p:nvPr/>
        </p:nvSpPr>
        <p:spPr>
          <a:xfrm>
            <a:off x="1524000" y="2557754"/>
            <a:ext cx="9144000" cy="36933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Требования к документу:</a:t>
            </a:r>
          </a:p>
        </p:txBody>
      </p:sp>
    </p:spTree>
    <p:extLst>
      <p:ext uri="{BB962C8B-B14F-4D97-AF65-F5344CB8AC3E}">
        <p14:creationId xmlns:p14="http://schemas.microsoft.com/office/powerpoint/2010/main" val="9703848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down)">
                                      <p:cBhvr>
                                        <p:cTn id="17" dur="500"/>
                                        <p:tgtEl>
                                          <p:spTgt spid="61"/>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childTnLst>
                          </p:cTn>
                        </p:par>
                        <p:par>
                          <p:cTn id="26" fill="hold">
                            <p:stCondLst>
                              <p:cond delay="3000"/>
                            </p:stCondLst>
                            <p:childTnLst>
                              <p:par>
                                <p:cTn id="27" presetID="16" presetClass="entr" presetSubtype="21"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par>
                          <p:cTn id="30" fill="hold">
                            <p:stCondLst>
                              <p:cond delay="3500"/>
                            </p:stCondLst>
                            <p:childTnLst>
                              <p:par>
                                <p:cTn id="31" presetID="6" presetClass="entr" presetSubtype="16"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Effect transition="in" filter="circle(in)">
                                      <p:cBhvr>
                                        <p:cTn id="33" dur="2000"/>
                                        <p:tgtEl>
                                          <p:spTgt spid="71"/>
                                        </p:tgtEl>
                                      </p:cBhvr>
                                    </p:animEffect>
                                  </p:childTnLst>
                                </p:cTn>
                              </p:par>
                            </p:childTnLst>
                          </p:cTn>
                        </p:par>
                        <p:par>
                          <p:cTn id="34" fill="hold">
                            <p:stCondLst>
                              <p:cond delay="5500"/>
                            </p:stCondLst>
                            <p:childTnLst>
                              <p:par>
                                <p:cTn id="35" presetID="16" presetClass="entr" presetSubtype="2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par>
                          <p:cTn id="38" fill="hold">
                            <p:stCondLst>
                              <p:cond delay="6000"/>
                            </p:stCondLst>
                            <p:childTnLst>
                              <p:par>
                                <p:cTn id="39" presetID="42" presetClass="entr" presetSubtype="0"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Effect transition="in" filter="fade">
                                      <p:cBhvr>
                                        <p:cTn id="41" dur="1000"/>
                                        <p:tgtEl>
                                          <p:spTgt spid="91"/>
                                        </p:tgtEl>
                                      </p:cBhvr>
                                    </p:animEffect>
                                    <p:anim calcmode="lin" valueType="num">
                                      <p:cBhvr>
                                        <p:cTn id="42" dur="1000" fill="hold"/>
                                        <p:tgtEl>
                                          <p:spTgt spid="91"/>
                                        </p:tgtEl>
                                        <p:attrNameLst>
                                          <p:attrName>ppt_x</p:attrName>
                                        </p:attrNameLst>
                                      </p:cBhvr>
                                      <p:tavLst>
                                        <p:tav tm="0">
                                          <p:val>
                                            <p:strVal val="#ppt_x"/>
                                          </p:val>
                                        </p:tav>
                                        <p:tav tm="100000">
                                          <p:val>
                                            <p:strVal val="#ppt_x"/>
                                          </p:val>
                                        </p:tav>
                                      </p:tavLst>
                                    </p:anim>
                                    <p:anim calcmode="lin" valueType="num">
                                      <p:cBhvr>
                                        <p:cTn id="43" dur="1000" fill="hold"/>
                                        <p:tgtEl>
                                          <p:spTgt spid="91"/>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1000"/>
                                        <p:tgtEl>
                                          <p:spTgt spid="74"/>
                                        </p:tgtEl>
                                      </p:cBhvr>
                                    </p:animEffect>
                                    <p:anim calcmode="lin" valueType="num">
                                      <p:cBhvr>
                                        <p:cTn id="48" dur="1000" fill="hold"/>
                                        <p:tgtEl>
                                          <p:spTgt spid="74"/>
                                        </p:tgtEl>
                                        <p:attrNameLst>
                                          <p:attrName>ppt_x</p:attrName>
                                        </p:attrNameLst>
                                      </p:cBhvr>
                                      <p:tavLst>
                                        <p:tav tm="0">
                                          <p:val>
                                            <p:strVal val="#ppt_x"/>
                                          </p:val>
                                        </p:tav>
                                        <p:tav tm="100000">
                                          <p:val>
                                            <p:strVal val="#ppt_x"/>
                                          </p:val>
                                        </p:tav>
                                      </p:tavLst>
                                    </p:anim>
                                    <p:anim calcmode="lin" valueType="num">
                                      <p:cBhvr>
                                        <p:cTn id="49" dur="1000" fill="hold"/>
                                        <p:tgtEl>
                                          <p:spTgt spid="74"/>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42" presetClass="entr" presetSubtype="0"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1000"/>
                                        <p:tgtEl>
                                          <p:spTgt spid="75"/>
                                        </p:tgtEl>
                                      </p:cBhvr>
                                    </p:animEffect>
                                    <p:anim calcmode="lin" valueType="num">
                                      <p:cBhvr>
                                        <p:cTn id="54" dur="1000" fill="hold"/>
                                        <p:tgtEl>
                                          <p:spTgt spid="75"/>
                                        </p:tgtEl>
                                        <p:attrNameLst>
                                          <p:attrName>ppt_x</p:attrName>
                                        </p:attrNameLst>
                                      </p:cBhvr>
                                      <p:tavLst>
                                        <p:tav tm="0">
                                          <p:val>
                                            <p:strVal val="#ppt_x"/>
                                          </p:val>
                                        </p:tav>
                                        <p:tav tm="100000">
                                          <p:val>
                                            <p:strVal val="#ppt_x"/>
                                          </p:val>
                                        </p:tav>
                                      </p:tavLst>
                                    </p:anim>
                                    <p:anim calcmode="lin" valueType="num">
                                      <p:cBhvr>
                                        <p:cTn id="55" dur="1000" fill="hold"/>
                                        <p:tgtEl>
                                          <p:spTgt spid="75"/>
                                        </p:tgtEl>
                                        <p:attrNameLst>
                                          <p:attrName>ppt_y</p:attrName>
                                        </p:attrNameLst>
                                      </p:cBhvr>
                                      <p:tavLst>
                                        <p:tav tm="0">
                                          <p:val>
                                            <p:strVal val="#ppt_y+.1"/>
                                          </p:val>
                                        </p:tav>
                                        <p:tav tm="100000">
                                          <p:val>
                                            <p:strVal val="#ppt_y"/>
                                          </p:val>
                                        </p:tav>
                                      </p:tavLst>
                                    </p:anim>
                                  </p:childTnLst>
                                </p:cTn>
                              </p:par>
                            </p:childTnLst>
                          </p:cTn>
                        </p:par>
                        <p:par>
                          <p:cTn id="56" fill="hold">
                            <p:stCondLst>
                              <p:cond delay="9000"/>
                            </p:stCondLst>
                            <p:childTnLst>
                              <p:par>
                                <p:cTn id="57" presetID="42" presetClass="entr" presetSubtype="0" fill="hold" nodeType="after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1000"/>
                                        <p:tgtEl>
                                          <p:spTgt spid="76"/>
                                        </p:tgtEl>
                                      </p:cBhvr>
                                    </p:animEffect>
                                    <p:anim calcmode="lin" valueType="num">
                                      <p:cBhvr>
                                        <p:cTn id="60" dur="1000" fill="hold"/>
                                        <p:tgtEl>
                                          <p:spTgt spid="76"/>
                                        </p:tgtEl>
                                        <p:attrNameLst>
                                          <p:attrName>ppt_x</p:attrName>
                                        </p:attrNameLst>
                                      </p:cBhvr>
                                      <p:tavLst>
                                        <p:tav tm="0">
                                          <p:val>
                                            <p:strVal val="#ppt_x"/>
                                          </p:val>
                                        </p:tav>
                                        <p:tav tm="100000">
                                          <p:val>
                                            <p:strVal val="#ppt_x"/>
                                          </p:val>
                                        </p:tav>
                                      </p:tavLst>
                                    </p:anim>
                                    <p:anim calcmode="lin" valueType="num">
                                      <p:cBhvr>
                                        <p:cTn id="61" dur="1000" fill="hold"/>
                                        <p:tgtEl>
                                          <p:spTgt spid="76"/>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6" presetClass="entr" presetSubtype="16" fill="hold"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circle(in)">
                                      <p:cBhvr>
                                        <p:cTn id="71" dur="2000"/>
                                        <p:tgtEl>
                                          <p:spTgt spid="83"/>
                                        </p:tgtEl>
                                      </p:cBhvr>
                                    </p:animEffect>
                                  </p:childTnLst>
                                </p:cTn>
                              </p:par>
                            </p:childTnLst>
                          </p:cTn>
                        </p:par>
                        <p:par>
                          <p:cTn id="72" fill="hold">
                            <p:stCondLst>
                              <p:cond delay="13000"/>
                            </p:stCondLst>
                            <p:childTnLst>
                              <p:par>
                                <p:cTn id="73" presetID="6" presetClass="entr" presetSubtype="16" fill="hold"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circle(in)">
                                      <p:cBhvr>
                                        <p:cTn id="75" dur="2000"/>
                                        <p:tgtEl>
                                          <p:spTgt spid="84"/>
                                        </p:tgtEl>
                                      </p:cBhvr>
                                    </p:animEffect>
                                  </p:childTnLst>
                                </p:cTn>
                              </p:par>
                            </p:childTnLst>
                          </p:cTn>
                        </p:par>
                        <p:par>
                          <p:cTn id="76" fill="hold">
                            <p:stCondLst>
                              <p:cond delay="15000"/>
                            </p:stCondLst>
                            <p:childTnLst>
                              <p:par>
                                <p:cTn id="77" presetID="42" presetClass="entr" presetSubtype="0" fill="hold"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anim calcmode="lin" valueType="num">
                                      <p:cBhvr>
                                        <p:cTn id="80" dur="1000" fill="hold"/>
                                        <p:tgtEl>
                                          <p:spTgt spid="88"/>
                                        </p:tgtEl>
                                        <p:attrNameLst>
                                          <p:attrName>ppt_x</p:attrName>
                                        </p:attrNameLst>
                                      </p:cBhvr>
                                      <p:tavLst>
                                        <p:tav tm="0">
                                          <p:val>
                                            <p:strVal val="#ppt_x"/>
                                          </p:val>
                                        </p:tav>
                                        <p:tav tm="100000">
                                          <p:val>
                                            <p:strVal val="#ppt_x"/>
                                          </p:val>
                                        </p:tav>
                                      </p:tavLst>
                                    </p:anim>
                                    <p:anim calcmode="lin" valueType="num">
                                      <p:cBhvr>
                                        <p:cTn id="8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12192000" cy="1231106"/>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12</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«Копии документов, подтверждающих родственные отношения членов семьи, </a:t>
            </a:r>
          </a:p>
          <a:p>
            <a:pPr algn="ctr"/>
            <a:r>
              <a:rPr lang="ru-RU" dirty="0">
                <a:latin typeface="Times New Roman" panose="02020603050405020304" pitchFamily="18" charset="0"/>
                <a:ea typeface="Calibri" panose="020F0502020204030204" pitchFamily="34" charset="0"/>
              </a:rPr>
              <a:t>проживающих совместно с молодым ученым</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«д»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69799">
            <a:off x="6344451" y="2239735"/>
            <a:ext cx="5096724" cy="377746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5809">
            <a:off x="649962" y="2096458"/>
            <a:ext cx="4926726" cy="3712767"/>
          </a:xfrm>
          <a:prstGeom prst="rect">
            <a:avLst/>
          </a:prstGeom>
        </p:spPr>
      </p:pic>
      <p:sp>
        <p:nvSpPr>
          <p:cNvPr id="4" name="Прямоугольник 3"/>
          <p:cNvSpPr/>
          <p:nvPr/>
        </p:nvSpPr>
        <p:spPr>
          <a:xfrm>
            <a:off x="3403665" y="3153494"/>
            <a:ext cx="5384669" cy="2554545"/>
          </a:xfrm>
          <a:prstGeom prst="rect">
            <a:avLst/>
          </a:prstGeom>
          <a:solidFill>
            <a:schemeClr val="bg1">
              <a:alpha val="80000"/>
            </a:schemeClr>
          </a:solidFill>
        </p:spPr>
        <p:txBody>
          <a:bodyPr wrap="square">
            <a:spAutoFit/>
          </a:bodyPr>
          <a:lstStyle/>
          <a:p>
            <a:pPr algn="just"/>
            <a:r>
              <a:rPr lang="ru-RU" sz="1600" dirty="0">
                <a:latin typeface="Times New Roman" panose="02020603050405020304" pitchFamily="18" charset="0"/>
                <a:ea typeface="Calibri" panose="020F0502020204030204" pitchFamily="34" charset="0"/>
              </a:rPr>
              <a:t>К указанным </a:t>
            </a:r>
            <a:r>
              <a:rPr lang="ru-RU" sz="1600" dirty="0" smtClean="0">
                <a:latin typeface="Times New Roman" panose="02020603050405020304" pitchFamily="18" charset="0"/>
                <a:ea typeface="Calibri" panose="020F0502020204030204" pitchFamily="34" charset="0"/>
              </a:rPr>
              <a:t>документам относятся:</a:t>
            </a:r>
          </a:p>
          <a:p>
            <a:pPr marL="342900" indent="-342900" algn="just">
              <a:buAutoNum type="arabicParenR"/>
            </a:pPr>
            <a:r>
              <a:rPr lang="ru-RU" sz="1600" dirty="0" smtClean="0">
                <a:latin typeface="Times New Roman" panose="02020603050405020304" pitchFamily="18" charset="0"/>
                <a:ea typeface="Calibri" panose="020F0502020204030204" pitchFamily="34" charset="0"/>
              </a:rPr>
              <a:t>свидетельства </a:t>
            </a:r>
            <a:r>
              <a:rPr lang="ru-RU" sz="1600" dirty="0">
                <a:latin typeface="Times New Roman" panose="02020603050405020304" pitchFamily="18" charset="0"/>
                <a:ea typeface="Calibri" panose="020F0502020204030204" pitchFamily="34" charset="0"/>
              </a:rPr>
              <a:t>о рождении молодого ученого, его супруга (и), братьев, сестер и иные документы, подтверждающие наличие родственных отношений между проживающими совместно с молодым ученым членами </a:t>
            </a:r>
            <a:r>
              <a:rPr lang="ru-RU" sz="1600" dirty="0" smtClean="0">
                <a:latin typeface="Times New Roman" panose="02020603050405020304" pitchFamily="18" charset="0"/>
                <a:ea typeface="Calibri" panose="020F0502020204030204" pitchFamily="34" charset="0"/>
              </a:rPr>
              <a:t>семьи;</a:t>
            </a:r>
          </a:p>
          <a:p>
            <a:pPr marL="342900" indent="-342900" algn="just">
              <a:buAutoNum type="arabicParenR"/>
            </a:pPr>
            <a:r>
              <a:rPr lang="ru-RU" sz="1600" dirty="0" smtClean="0">
                <a:latin typeface="Times New Roman" panose="02020603050405020304" pitchFamily="18" charset="0"/>
                <a:ea typeface="Calibri" panose="020F0502020204030204" pitchFamily="34" charset="0"/>
              </a:rPr>
              <a:t>копии свидетельств о заключении брака родителями молодого ученого</a:t>
            </a:r>
            <a:endParaRPr lang="ru-RU" sz="1600" dirty="0">
              <a:latin typeface="Times New Roman" panose="02020603050405020304" pitchFamily="18" charset="0"/>
              <a:ea typeface="Calibri" panose="020F0502020204030204" pitchFamily="34" charset="0"/>
            </a:endParaRPr>
          </a:p>
          <a:p>
            <a:pPr algn="just"/>
            <a:endParaRPr lang="ru-RU" sz="1600" dirty="0">
              <a:latin typeface="Times New Roman" panose="02020603050405020304" pitchFamily="18" charset="0"/>
            </a:endParaRPr>
          </a:p>
          <a:p>
            <a:pPr algn="just"/>
            <a:r>
              <a:rPr lang="ru-RU" sz="1600" b="1" dirty="0" smtClean="0">
                <a:latin typeface="Times New Roman" panose="02020603050405020304" pitchFamily="18" charset="0"/>
              </a:rPr>
              <a:t>Копии документов заверяются </a:t>
            </a:r>
            <a:r>
              <a:rPr lang="ru-RU" sz="1600" b="1" dirty="0">
                <a:latin typeface="Times New Roman" panose="02020603050405020304" pitchFamily="18" charset="0"/>
              </a:rPr>
              <a:t>в нотариальном порядке </a:t>
            </a:r>
            <a:endParaRPr lang="ru-RU" sz="1600" b="1" dirty="0"/>
          </a:p>
        </p:txBody>
      </p:sp>
    </p:spTree>
    <p:extLst>
      <p:ext uri="{BB962C8B-B14F-4D97-AF65-F5344CB8AC3E}">
        <p14:creationId xmlns:p14="http://schemas.microsoft.com/office/powerpoint/2010/main" val="30104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Прямоугольник 51"/>
          <p:cNvSpPr/>
          <p:nvPr/>
        </p:nvSpPr>
        <p:spPr>
          <a:xfrm>
            <a:off x="12772" y="-64147"/>
            <a:ext cx="12192000" cy="954107"/>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13</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«Копии документов, подтверждающих право пользования жилым помещением, занимаемым молодым ученым</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«е»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sp>
        <p:nvSpPr>
          <p:cNvPr id="54" name="Прямоугольник 53"/>
          <p:cNvSpPr/>
          <p:nvPr/>
        </p:nvSpPr>
        <p:spPr>
          <a:xfrm>
            <a:off x="1561671" y="918575"/>
            <a:ext cx="9144000" cy="355803"/>
          </a:xfrm>
          <a:prstGeom prst="rect">
            <a:avLst/>
          </a:prstGeom>
        </p:spPr>
        <p:txBody>
          <a:bodyPr wrap="square">
            <a:spAutoFit/>
          </a:bodyPr>
          <a:lstStyle/>
          <a:p>
            <a:pPr algn="ctr">
              <a:lnSpc>
                <a:spcPct val="107000"/>
              </a:lnSpc>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Документами, подтверждающими право пользования жилым помещением, являются:</a:t>
            </a:r>
          </a:p>
        </p:txBody>
      </p:sp>
      <p:sp>
        <p:nvSpPr>
          <p:cNvPr id="57" name="Прямоугольник 56"/>
          <p:cNvSpPr/>
          <p:nvPr/>
        </p:nvSpPr>
        <p:spPr>
          <a:xfrm>
            <a:off x="1673623" y="6075301"/>
            <a:ext cx="9144000" cy="830997"/>
          </a:xfrm>
          <a:prstGeom prst="rect">
            <a:avLst/>
          </a:prstGeom>
        </p:spPr>
        <p:txBody>
          <a:bodyPr wrap="square">
            <a:spAutoFit/>
          </a:bodyPr>
          <a:lstStyle/>
          <a:p>
            <a:pPr algn="ctr"/>
            <a:r>
              <a:rPr lang="ru-RU" sz="1600" dirty="0">
                <a:latin typeface="Times New Roman" panose="02020603050405020304" pitchFamily="18" charset="0"/>
                <a:ea typeface="Calibri" panose="020F0502020204030204" pitchFamily="34" charset="0"/>
              </a:rPr>
              <a:t>Копии документов удостоверяются в нотариальном </a:t>
            </a:r>
            <a:r>
              <a:rPr lang="ru-RU" sz="1600" dirty="0" smtClean="0">
                <a:latin typeface="Times New Roman" panose="02020603050405020304" pitchFamily="18" charset="0"/>
                <a:ea typeface="Calibri" panose="020F0502020204030204" pitchFamily="34" charset="0"/>
              </a:rPr>
              <a:t>порядке</a:t>
            </a:r>
          </a:p>
          <a:p>
            <a:pPr algn="ctr"/>
            <a:r>
              <a:rPr lang="ru-RU" sz="1600" dirty="0" smtClean="0">
                <a:latin typeface="Times New Roman" panose="02020603050405020304" pitchFamily="18" charset="0"/>
                <a:ea typeface="Calibri" panose="020F0502020204030204" pitchFamily="34" charset="0"/>
              </a:rPr>
              <a:t>К </a:t>
            </a:r>
            <a:r>
              <a:rPr lang="ru-RU" sz="1600" dirty="0">
                <a:latin typeface="Times New Roman" panose="02020603050405020304" pitchFamily="18" charset="0"/>
                <a:ea typeface="Calibri" panose="020F0502020204030204" pitchFamily="34" charset="0"/>
              </a:rPr>
              <a:t>данным документам </a:t>
            </a:r>
            <a:r>
              <a:rPr lang="ru-RU" sz="1600" u="sng" dirty="0">
                <a:latin typeface="Times New Roman" panose="02020603050405020304" pitchFamily="18" charset="0"/>
                <a:ea typeface="Calibri" panose="020F0502020204030204" pitchFamily="34" charset="0"/>
              </a:rPr>
              <a:t>не относятся</a:t>
            </a:r>
            <a:r>
              <a:rPr lang="ru-RU" sz="1600" dirty="0">
                <a:latin typeface="Times New Roman" panose="02020603050405020304" pitchFamily="18" charset="0"/>
                <a:ea typeface="Calibri" panose="020F0502020204030204" pitchFamily="34" charset="0"/>
              </a:rPr>
              <a:t> документы, подтверждающие право собственности молодого ученого на жилое помещение</a:t>
            </a:r>
            <a:endParaRPr lang="ru-RU" sz="1600" dirty="0"/>
          </a:p>
        </p:txBody>
      </p:sp>
      <p:grpSp>
        <p:nvGrpSpPr>
          <p:cNvPr id="74" name="Группа 73"/>
          <p:cNvGrpSpPr/>
          <p:nvPr/>
        </p:nvGrpSpPr>
        <p:grpSpPr>
          <a:xfrm>
            <a:off x="3218402" y="2091719"/>
            <a:ext cx="5991871" cy="739107"/>
            <a:chOff x="478573" y="1395875"/>
            <a:chExt cx="5991871" cy="739107"/>
          </a:xfrm>
        </p:grpSpPr>
        <p:grpSp>
          <p:nvGrpSpPr>
            <p:cNvPr id="75" name="组合 44"/>
            <p:cNvGrpSpPr/>
            <p:nvPr/>
          </p:nvGrpSpPr>
          <p:grpSpPr>
            <a:xfrm>
              <a:off x="478573" y="1444745"/>
              <a:ext cx="5991871" cy="584775"/>
              <a:chOff x="3848100" y="1673949"/>
              <a:chExt cx="5020780" cy="779699"/>
            </a:xfrm>
          </p:grpSpPr>
          <p:sp>
            <p:nvSpPr>
              <p:cNvPr id="81" name="Freeform 19"/>
              <p:cNvSpPr>
                <a:spLocks/>
              </p:cNvSpPr>
              <p:nvPr/>
            </p:nvSpPr>
            <p:spPr bwMode="auto">
              <a:xfrm>
                <a:off x="3848100" y="1709102"/>
                <a:ext cx="4924377"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srgbClr val="0070C0"/>
                  </a:solidFill>
                  <a:latin typeface="微软雅黑" panose="020B0503020204020204" pitchFamily="34" charset="-122"/>
                  <a:ea typeface="微软雅黑" panose="020B0503020204020204" pitchFamily="34" charset="-122"/>
                </a:endParaRPr>
              </a:p>
            </p:txBody>
          </p:sp>
          <p:sp>
            <p:nvSpPr>
              <p:cNvPr id="82" name="矩形 46"/>
              <p:cNvSpPr/>
              <p:nvPr/>
            </p:nvSpPr>
            <p:spPr>
              <a:xfrm>
                <a:off x="4451359" y="1673949"/>
                <a:ext cx="4417521" cy="779699"/>
              </a:xfrm>
              <a:prstGeom prst="rect">
                <a:avLst/>
              </a:prstGeom>
            </p:spPr>
            <p:txBody>
              <a:bodyPr wrap="square">
                <a:spAutoFit/>
              </a:bodyPr>
              <a:lstStyle/>
              <a:p>
                <a:pPr algn="ctr">
                  <a:defRPr/>
                </a:pPr>
                <a:r>
                  <a:rPr lang="ru-RU" altLang="zh-CN" sz="1600" kern="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rPr>
                  <a:t>Ордер, решение о предоставлении жилого помещения</a:t>
                </a:r>
              </a:p>
              <a:p>
                <a:pPr algn="ctr">
                  <a:defRPr/>
                </a:pPr>
                <a:endParaRPr lang="zh-CN" altLang="en-US" sz="1600" kern="0" dirty="0">
                  <a:solidFill>
                    <a:schemeClr val="accent5"/>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76" name="组合 56"/>
            <p:cNvGrpSpPr/>
            <p:nvPr/>
          </p:nvGrpSpPr>
          <p:grpSpPr>
            <a:xfrm>
              <a:off x="478575" y="1395875"/>
              <a:ext cx="958706" cy="739107"/>
              <a:chOff x="2165343" y="1608789"/>
              <a:chExt cx="1278275" cy="985476"/>
            </a:xfrm>
          </p:grpSpPr>
          <p:sp>
            <p:nvSpPr>
              <p:cNvPr id="77" name="圆角矩形 57"/>
              <p:cNvSpPr/>
              <p:nvPr/>
            </p:nvSpPr>
            <p:spPr>
              <a:xfrm>
                <a:off x="2165343" y="1608789"/>
                <a:ext cx="1278275" cy="985476"/>
              </a:xfrm>
              <a:prstGeom prst="roundRect">
                <a:avLst>
                  <a:gd name="adj" fmla="val 50000"/>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78" name="Freeform 5"/>
              <p:cNvSpPr>
                <a:spLocks/>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79" name="椭圆 59"/>
              <p:cNvSpPr/>
              <p:nvPr/>
            </p:nvSpPr>
            <p:spPr>
              <a:xfrm>
                <a:off x="2368263" y="1797613"/>
                <a:ext cx="589017" cy="589018"/>
              </a:xfrm>
              <a:prstGeom prst="ellipse">
                <a:avLst/>
              </a:prstGeom>
              <a:solidFill>
                <a:srgbClr val="0070C0"/>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a:defRPr/>
                </a:pPr>
                <a:endParaRPr lang="zh-CN" altLang="en-US" sz="1013" kern="0">
                  <a:solidFill>
                    <a:prstClr val="white"/>
                  </a:solidFill>
                  <a:latin typeface="Calibri"/>
                  <a:ea typeface="宋体"/>
                </a:endParaRPr>
              </a:p>
            </p:txBody>
          </p:sp>
          <p:sp>
            <p:nvSpPr>
              <p:cNvPr id="80" name="文本框 20"/>
              <p:cNvSpPr txBox="1"/>
              <p:nvPr/>
            </p:nvSpPr>
            <p:spPr>
              <a:xfrm>
                <a:off x="2382842" y="1815533"/>
                <a:ext cx="609568" cy="553997"/>
              </a:xfrm>
              <a:prstGeom prst="rect">
                <a:avLst/>
              </a:prstGeom>
              <a:noFill/>
            </p:spPr>
            <p:txBody>
              <a:bodyPr wrap="none" rtlCol="0">
                <a:spAutoFit/>
              </a:bodyPr>
              <a:lstStyle/>
              <a:p>
                <a:pPr>
                  <a:defRPr/>
                </a:pPr>
                <a:r>
                  <a:rPr lang="en-US" altLang="zh-CN" sz="2100" b="1" kern="0" dirty="0" smtClean="0">
                    <a:solidFill>
                      <a:sysClr val="window" lastClr="FFFFFF"/>
                    </a:solidFill>
                  </a:rPr>
                  <a:t>0</a:t>
                </a:r>
                <a:r>
                  <a:rPr lang="ru-RU" altLang="zh-CN" sz="2100" b="1" kern="0" dirty="0" smtClean="0">
                    <a:solidFill>
                      <a:sysClr val="window" lastClr="FFFFFF"/>
                    </a:solidFill>
                  </a:rPr>
                  <a:t>2</a:t>
                </a:r>
                <a:endParaRPr lang="zh-CN" altLang="en-US" sz="2100" b="1" kern="0" dirty="0">
                  <a:solidFill>
                    <a:sysClr val="window" lastClr="FFFFFF"/>
                  </a:solidFill>
                </a:endParaRPr>
              </a:p>
            </p:txBody>
          </p:sp>
        </p:grpSp>
      </p:grpSp>
      <p:grpSp>
        <p:nvGrpSpPr>
          <p:cNvPr id="83" name="Группа 82"/>
          <p:cNvGrpSpPr/>
          <p:nvPr/>
        </p:nvGrpSpPr>
        <p:grpSpPr>
          <a:xfrm>
            <a:off x="3281528" y="2840643"/>
            <a:ext cx="5880025" cy="739107"/>
            <a:chOff x="3113275" y="4788010"/>
            <a:chExt cx="5880025" cy="739107"/>
          </a:xfrm>
        </p:grpSpPr>
        <p:grpSp>
          <p:nvGrpSpPr>
            <p:cNvPr id="84" name="组合 53"/>
            <p:cNvGrpSpPr/>
            <p:nvPr/>
          </p:nvGrpSpPr>
          <p:grpSpPr>
            <a:xfrm>
              <a:off x="3113275" y="4863244"/>
              <a:ext cx="5880022" cy="544811"/>
              <a:chOff x="4400206" y="4941787"/>
              <a:chExt cx="3918293" cy="726414"/>
            </a:xfrm>
          </p:grpSpPr>
          <p:sp>
            <p:nvSpPr>
              <p:cNvPr id="91" name="Freeform 19"/>
              <p:cNvSpPr>
                <a:spLocks/>
              </p:cNvSpPr>
              <p:nvPr/>
            </p:nvSpPr>
            <p:spPr bwMode="auto">
              <a:xfrm flipH="1">
                <a:off x="4400206" y="4941787"/>
                <a:ext cx="3918293"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dirty="0">
                  <a:solidFill>
                    <a:srgbClr val="00B0F0"/>
                  </a:solidFill>
                  <a:latin typeface="微软雅黑" panose="020B0503020204020204" pitchFamily="34" charset="-122"/>
                  <a:ea typeface="微软雅黑" panose="020B0503020204020204" pitchFamily="34" charset="-122"/>
                </a:endParaRPr>
              </a:p>
            </p:txBody>
          </p:sp>
          <p:sp>
            <p:nvSpPr>
              <p:cNvPr id="92" name="矩形 55"/>
              <p:cNvSpPr/>
              <p:nvPr/>
            </p:nvSpPr>
            <p:spPr>
              <a:xfrm>
                <a:off x="4652482" y="5057000"/>
                <a:ext cx="3288841" cy="451405"/>
              </a:xfrm>
              <a:prstGeom prst="rect">
                <a:avLst/>
              </a:prstGeom>
            </p:spPr>
            <p:txBody>
              <a:bodyPr wrap="square">
                <a:spAutoFit/>
              </a:bodyPr>
              <a:lstStyle/>
              <a:p>
                <a:pPr algn="ctr">
                  <a:defRPr/>
                </a:pPr>
                <a:r>
                  <a:rPr lang="ru-RU" altLang="zh-CN" sz="1600" kern="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Договор служебного найма</a:t>
                </a:r>
                <a:endParaRPr lang="zh-CN" altLang="en-US" sz="1600" kern="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85" name="组合 62"/>
            <p:cNvGrpSpPr/>
            <p:nvPr/>
          </p:nvGrpSpPr>
          <p:grpSpPr>
            <a:xfrm>
              <a:off x="8004349" y="4788010"/>
              <a:ext cx="988951" cy="739107"/>
              <a:chOff x="8686766" y="4841474"/>
              <a:chExt cx="1318601" cy="985476"/>
            </a:xfrm>
          </p:grpSpPr>
          <p:sp>
            <p:nvSpPr>
              <p:cNvPr id="86" name="圆角矩形 63"/>
              <p:cNvSpPr/>
              <p:nvPr/>
            </p:nvSpPr>
            <p:spPr>
              <a:xfrm flipH="1">
                <a:off x="8686766" y="4841474"/>
                <a:ext cx="1318601" cy="985476"/>
              </a:xfrm>
              <a:prstGeom prst="roundRect">
                <a:avLst>
                  <a:gd name="adj" fmla="val 50000"/>
                </a:avLst>
              </a:prstGeom>
              <a:gradFill>
                <a:gsLst>
                  <a:gs pos="0">
                    <a:srgbClr val="0070C0"/>
                  </a:gs>
                  <a:gs pos="100000">
                    <a:srgbClr val="00B0F0"/>
                  </a:gs>
                </a:gsLst>
                <a:lin ang="5400000" scaled="1"/>
              </a:gradFill>
              <a:ln w="28575" cap="flat">
                <a:gradFill>
                  <a:gsLst>
                    <a:gs pos="100000">
                      <a:srgbClr val="0070C0"/>
                    </a:gs>
                    <a:gs pos="0">
                      <a:srgbClr val="00B0F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grpSp>
            <p:nvGrpSpPr>
              <p:cNvPr id="87" name="组合 64"/>
              <p:cNvGrpSpPr/>
              <p:nvPr/>
            </p:nvGrpSpPr>
            <p:grpSpPr>
              <a:xfrm flipH="1">
                <a:off x="8889893" y="4941787"/>
                <a:ext cx="1008373" cy="766040"/>
                <a:chOff x="8489270" y="3429000"/>
                <a:chExt cx="1968500" cy="1495425"/>
              </a:xfrm>
            </p:grpSpPr>
            <p:sp>
              <p:nvSpPr>
                <p:cNvPr id="89" name="Freeform 5"/>
                <p:cNvSpPr>
                  <a:spLocks/>
                </p:cNvSpPr>
                <p:nvPr/>
              </p:nvSpPr>
              <p:spPr bwMode="auto">
                <a:xfrm>
                  <a:off x="8489270" y="3429000"/>
                  <a:ext cx="1968500" cy="1495425"/>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90" name="椭圆 68"/>
                <p:cNvSpPr/>
                <p:nvPr/>
              </p:nvSpPr>
              <p:spPr>
                <a:xfrm>
                  <a:off x="8676319" y="3601786"/>
                  <a:ext cx="1149852" cy="1149852"/>
                </a:xfrm>
                <a:prstGeom prst="ellipse">
                  <a:avLst/>
                </a:prstGeom>
                <a:solidFill>
                  <a:srgbClr val="00B0F0"/>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sz="1013" kern="0">
                    <a:solidFill>
                      <a:prstClr val="white"/>
                    </a:solidFill>
                    <a:latin typeface="Calibri"/>
                    <a:ea typeface="宋体"/>
                  </a:endParaRPr>
                </a:p>
              </p:txBody>
            </p:sp>
          </p:grpSp>
          <p:sp>
            <p:nvSpPr>
              <p:cNvPr id="88" name="文本框 25"/>
              <p:cNvSpPr txBox="1"/>
              <p:nvPr/>
            </p:nvSpPr>
            <p:spPr>
              <a:xfrm flipH="1">
                <a:off x="9240205" y="5048218"/>
                <a:ext cx="609568" cy="553997"/>
              </a:xfrm>
              <a:prstGeom prst="rect">
                <a:avLst/>
              </a:prstGeom>
              <a:noFill/>
            </p:spPr>
            <p:txBody>
              <a:bodyPr wrap="none" rtlCol="0">
                <a:spAutoFit/>
              </a:bodyPr>
              <a:lstStyle/>
              <a:p>
                <a:pPr>
                  <a:defRPr/>
                </a:pPr>
                <a:r>
                  <a:rPr lang="en-US" altLang="zh-CN" sz="2100" b="1" kern="0" dirty="0" smtClean="0">
                    <a:solidFill>
                      <a:sysClr val="window" lastClr="FFFFFF"/>
                    </a:solidFill>
                  </a:rPr>
                  <a:t>0</a:t>
                </a:r>
                <a:r>
                  <a:rPr lang="ru-RU" altLang="zh-CN" sz="2100" b="1" kern="0" dirty="0" smtClean="0">
                    <a:solidFill>
                      <a:sysClr val="window" lastClr="FFFFFF"/>
                    </a:solidFill>
                  </a:rPr>
                  <a:t>3</a:t>
                </a:r>
                <a:endParaRPr lang="zh-CN" altLang="en-US" sz="2100" b="1" kern="0" dirty="0">
                  <a:solidFill>
                    <a:sysClr val="window" lastClr="FFFFFF"/>
                  </a:solidFill>
                </a:endParaRPr>
              </a:p>
            </p:txBody>
          </p:sp>
        </p:grpSp>
      </p:grpSp>
      <p:grpSp>
        <p:nvGrpSpPr>
          <p:cNvPr id="3" name="Группа 2"/>
          <p:cNvGrpSpPr/>
          <p:nvPr/>
        </p:nvGrpSpPr>
        <p:grpSpPr>
          <a:xfrm>
            <a:off x="3383367" y="1302993"/>
            <a:ext cx="5711857" cy="739107"/>
            <a:chOff x="3389695" y="2019368"/>
            <a:chExt cx="5711857" cy="739107"/>
          </a:xfrm>
        </p:grpSpPr>
        <p:grpSp>
          <p:nvGrpSpPr>
            <p:cNvPr id="99" name="组合 47"/>
            <p:cNvGrpSpPr/>
            <p:nvPr/>
          </p:nvGrpSpPr>
          <p:grpSpPr>
            <a:xfrm>
              <a:off x="3389695" y="2131783"/>
              <a:ext cx="5711857" cy="544811"/>
              <a:chOff x="5772858" y="2786664"/>
              <a:chExt cx="3861651" cy="726414"/>
            </a:xfrm>
          </p:grpSpPr>
          <p:sp>
            <p:nvSpPr>
              <p:cNvPr id="100" name="Freeform 19"/>
              <p:cNvSpPr>
                <a:spLocks/>
              </p:cNvSpPr>
              <p:nvPr/>
            </p:nvSpPr>
            <p:spPr bwMode="auto">
              <a:xfrm flipH="1">
                <a:off x="5772858" y="2786664"/>
                <a:ext cx="3861651" cy="726414"/>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srgbClr val="00B0F0"/>
                  </a:solidFill>
                  <a:latin typeface="微软雅黑" panose="020B0503020204020204" pitchFamily="34" charset="-122"/>
                  <a:ea typeface="微软雅黑" panose="020B0503020204020204" pitchFamily="34" charset="-122"/>
                </a:endParaRPr>
              </a:p>
            </p:txBody>
          </p:sp>
          <p:sp>
            <p:nvSpPr>
              <p:cNvPr id="101" name="矩形 49"/>
              <p:cNvSpPr/>
              <p:nvPr/>
            </p:nvSpPr>
            <p:spPr>
              <a:xfrm>
                <a:off x="5826022" y="2873520"/>
                <a:ext cx="3454474" cy="451405"/>
              </a:xfrm>
              <a:prstGeom prst="rect">
                <a:avLst/>
              </a:prstGeom>
            </p:spPr>
            <p:txBody>
              <a:bodyPr wrap="square">
                <a:spAutoFit/>
              </a:bodyPr>
              <a:lstStyle/>
              <a:p>
                <a:pPr lvl="0" algn="ctr">
                  <a:defRPr/>
                </a:pPr>
                <a:r>
                  <a:rPr lang="ru-RU" altLang="zh-CN" sz="1600" kern="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Договор социального найма</a:t>
                </a:r>
                <a:endParaRPr lang="zh-CN" altLang="en-US" sz="1600" kern="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02" name="组合 76"/>
            <p:cNvGrpSpPr/>
            <p:nvPr/>
          </p:nvGrpSpPr>
          <p:grpSpPr>
            <a:xfrm>
              <a:off x="8112601" y="2019368"/>
              <a:ext cx="988951" cy="739107"/>
              <a:chOff x="8686766" y="2686350"/>
              <a:chExt cx="1318601" cy="985476"/>
            </a:xfrm>
          </p:grpSpPr>
          <p:sp>
            <p:nvSpPr>
              <p:cNvPr id="155" name="圆角矩形 77"/>
              <p:cNvSpPr/>
              <p:nvPr/>
            </p:nvSpPr>
            <p:spPr>
              <a:xfrm flipH="1">
                <a:off x="8686766" y="2686350"/>
                <a:ext cx="1318601" cy="985476"/>
              </a:xfrm>
              <a:prstGeom prst="roundRect">
                <a:avLst>
                  <a:gd name="adj" fmla="val 50000"/>
                </a:avLst>
              </a:prstGeom>
              <a:gradFill>
                <a:gsLst>
                  <a:gs pos="0">
                    <a:srgbClr val="0070C0"/>
                  </a:gs>
                  <a:gs pos="100000">
                    <a:srgbClr val="00B0F0"/>
                  </a:gs>
                </a:gsLst>
                <a:lin ang="5400000" scaled="1"/>
              </a:gradFill>
              <a:ln w="28575" cap="flat">
                <a:gradFill>
                  <a:gsLst>
                    <a:gs pos="0">
                      <a:srgbClr val="00B0F0"/>
                    </a:gs>
                    <a:gs pos="100000">
                      <a:srgbClr val="0070C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grpSp>
            <p:nvGrpSpPr>
              <p:cNvPr id="156" name="组合 78"/>
              <p:cNvGrpSpPr/>
              <p:nvPr/>
            </p:nvGrpSpPr>
            <p:grpSpPr>
              <a:xfrm flipH="1">
                <a:off x="8889893" y="2786664"/>
                <a:ext cx="1008373" cy="766040"/>
                <a:chOff x="8489270" y="3429000"/>
                <a:chExt cx="1968500" cy="1495425"/>
              </a:xfrm>
            </p:grpSpPr>
            <p:sp>
              <p:nvSpPr>
                <p:cNvPr id="158" name="Freeform 5"/>
                <p:cNvSpPr>
                  <a:spLocks/>
                </p:cNvSpPr>
                <p:nvPr/>
              </p:nvSpPr>
              <p:spPr bwMode="auto">
                <a:xfrm>
                  <a:off x="8489270" y="3429000"/>
                  <a:ext cx="1968500" cy="1495425"/>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159" name="椭圆 84"/>
                <p:cNvSpPr/>
                <p:nvPr/>
              </p:nvSpPr>
              <p:spPr>
                <a:xfrm>
                  <a:off x="8676319" y="3601786"/>
                  <a:ext cx="1149852" cy="1149852"/>
                </a:xfrm>
                <a:prstGeom prst="ellipse">
                  <a:avLst/>
                </a:prstGeom>
                <a:solidFill>
                  <a:srgbClr val="00B0F0"/>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sz="1013" kern="0">
                    <a:solidFill>
                      <a:prstClr val="white"/>
                    </a:solidFill>
                    <a:latin typeface="Calibri"/>
                    <a:ea typeface="宋体"/>
                  </a:endParaRPr>
                </a:p>
              </p:txBody>
            </p:sp>
          </p:grpSp>
          <p:sp>
            <p:nvSpPr>
              <p:cNvPr id="157" name="文本框 39"/>
              <p:cNvSpPr txBox="1"/>
              <p:nvPr/>
            </p:nvSpPr>
            <p:spPr>
              <a:xfrm flipH="1">
                <a:off x="9240205" y="2893095"/>
                <a:ext cx="609568" cy="553997"/>
              </a:xfrm>
              <a:prstGeom prst="rect">
                <a:avLst/>
              </a:prstGeom>
              <a:noFill/>
            </p:spPr>
            <p:txBody>
              <a:bodyPr wrap="none" rtlCol="0">
                <a:spAutoFit/>
              </a:bodyPr>
              <a:lstStyle/>
              <a:p>
                <a:pPr>
                  <a:defRPr/>
                </a:pPr>
                <a:r>
                  <a:rPr lang="en-US" altLang="zh-CN" sz="2100" b="1" kern="0" dirty="0" smtClean="0">
                    <a:solidFill>
                      <a:sysClr val="window" lastClr="FFFFFF"/>
                    </a:solidFill>
                  </a:rPr>
                  <a:t>0</a:t>
                </a:r>
                <a:r>
                  <a:rPr lang="ru-RU" altLang="zh-CN" sz="2100" b="1" kern="0" dirty="0" smtClean="0">
                    <a:solidFill>
                      <a:sysClr val="window" lastClr="FFFFFF"/>
                    </a:solidFill>
                  </a:rPr>
                  <a:t>1</a:t>
                </a:r>
                <a:endParaRPr lang="zh-CN" altLang="en-US" sz="2100" b="1" kern="0" dirty="0">
                  <a:solidFill>
                    <a:sysClr val="window" lastClr="FFFFFF"/>
                  </a:solidFill>
                </a:endParaRPr>
              </a:p>
            </p:txBody>
          </p:sp>
        </p:grpSp>
      </p:grpSp>
      <p:sp>
        <p:nvSpPr>
          <p:cNvPr id="167" name="Freeform 19"/>
          <p:cNvSpPr>
            <a:spLocks/>
          </p:cNvSpPr>
          <p:nvPr/>
        </p:nvSpPr>
        <p:spPr bwMode="auto">
          <a:xfrm>
            <a:off x="3216288" y="3691075"/>
            <a:ext cx="5881050" cy="544811"/>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srgbClr val="0070C0"/>
              </a:solidFill>
              <a:latin typeface="微软雅黑" panose="020B0503020204020204" pitchFamily="34" charset="-122"/>
              <a:ea typeface="微软雅黑" panose="020B0503020204020204" pitchFamily="34" charset="-122"/>
            </a:endParaRPr>
          </a:p>
        </p:txBody>
      </p:sp>
      <p:grpSp>
        <p:nvGrpSpPr>
          <p:cNvPr id="162" name="组合 56"/>
          <p:cNvGrpSpPr/>
          <p:nvPr/>
        </p:nvGrpSpPr>
        <p:grpSpPr>
          <a:xfrm>
            <a:off x="3216294" y="3615840"/>
            <a:ext cx="958706" cy="739107"/>
            <a:chOff x="2165343" y="1608789"/>
            <a:chExt cx="1278275" cy="985476"/>
          </a:xfrm>
        </p:grpSpPr>
        <p:sp>
          <p:nvSpPr>
            <p:cNvPr id="163" name="圆角矩形 57"/>
            <p:cNvSpPr/>
            <p:nvPr/>
          </p:nvSpPr>
          <p:spPr>
            <a:xfrm>
              <a:off x="2165343" y="1608789"/>
              <a:ext cx="1278275" cy="985476"/>
            </a:xfrm>
            <a:prstGeom prst="roundRect">
              <a:avLst>
                <a:gd name="adj" fmla="val 50000"/>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164" name="Freeform 5"/>
            <p:cNvSpPr>
              <a:spLocks/>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165" name="椭圆 59"/>
            <p:cNvSpPr/>
            <p:nvPr/>
          </p:nvSpPr>
          <p:spPr>
            <a:xfrm>
              <a:off x="2368263" y="1797613"/>
              <a:ext cx="589017" cy="589018"/>
            </a:xfrm>
            <a:prstGeom prst="ellipse">
              <a:avLst/>
            </a:prstGeom>
            <a:solidFill>
              <a:srgbClr val="0070C0"/>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a:defRPr/>
              </a:pPr>
              <a:endParaRPr lang="zh-CN" altLang="en-US" sz="1013" kern="0">
                <a:solidFill>
                  <a:prstClr val="white"/>
                </a:solidFill>
                <a:latin typeface="Calibri"/>
                <a:ea typeface="宋体"/>
              </a:endParaRPr>
            </a:p>
          </p:txBody>
        </p:sp>
        <p:sp>
          <p:nvSpPr>
            <p:cNvPr id="166" name="文本框 20"/>
            <p:cNvSpPr txBox="1"/>
            <p:nvPr/>
          </p:nvSpPr>
          <p:spPr>
            <a:xfrm>
              <a:off x="2382842" y="1815533"/>
              <a:ext cx="609568" cy="553997"/>
            </a:xfrm>
            <a:prstGeom prst="rect">
              <a:avLst/>
            </a:prstGeom>
            <a:noFill/>
          </p:spPr>
          <p:txBody>
            <a:bodyPr wrap="none" rtlCol="0">
              <a:spAutoFit/>
            </a:bodyPr>
            <a:lstStyle/>
            <a:p>
              <a:pPr>
                <a:defRPr/>
              </a:pPr>
              <a:r>
                <a:rPr lang="en-US" altLang="zh-CN" sz="2100" b="1" kern="0" dirty="0" smtClean="0">
                  <a:solidFill>
                    <a:sysClr val="window" lastClr="FFFFFF"/>
                  </a:solidFill>
                </a:rPr>
                <a:t>0</a:t>
              </a:r>
              <a:r>
                <a:rPr lang="ru-RU" altLang="zh-CN" sz="2100" b="1" kern="0" dirty="0">
                  <a:solidFill>
                    <a:sysClr val="window" lastClr="FFFFFF"/>
                  </a:solidFill>
                </a:rPr>
                <a:t>4</a:t>
              </a:r>
              <a:endParaRPr lang="zh-CN" altLang="en-US" sz="2100" b="1" kern="0" dirty="0">
                <a:solidFill>
                  <a:sysClr val="window" lastClr="FFFFFF"/>
                </a:solidFill>
              </a:endParaRPr>
            </a:p>
          </p:txBody>
        </p:sp>
      </p:grpSp>
      <p:sp>
        <p:nvSpPr>
          <p:cNvPr id="170" name="Freeform 19"/>
          <p:cNvSpPr>
            <a:spLocks/>
          </p:cNvSpPr>
          <p:nvPr/>
        </p:nvSpPr>
        <p:spPr bwMode="auto">
          <a:xfrm flipH="1">
            <a:off x="3296621" y="4550988"/>
            <a:ext cx="5880022" cy="544811"/>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srgbClr val="00B0F0"/>
              </a:solidFill>
              <a:latin typeface="微软雅黑" panose="020B0503020204020204" pitchFamily="34" charset="-122"/>
              <a:ea typeface="微软雅黑" panose="020B0503020204020204" pitchFamily="34" charset="-122"/>
            </a:endParaRPr>
          </a:p>
        </p:txBody>
      </p:sp>
      <p:sp>
        <p:nvSpPr>
          <p:cNvPr id="171" name="矩形 49"/>
          <p:cNvSpPr/>
          <p:nvPr/>
        </p:nvSpPr>
        <p:spPr>
          <a:xfrm>
            <a:off x="3727791" y="3755103"/>
            <a:ext cx="5281574" cy="338554"/>
          </a:xfrm>
          <a:prstGeom prst="rect">
            <a:avLst/>
          </a:prstGeom>
        </p:spPr>
        <p:txBody>
          <a:bodyPr wrap="square">
            <a:spAutoFit/>
          </a:bodyPr>
          <a:lstStyle/>
          <a:p>
            <a:pPr lvl="0" algn="ctr">
              <a:defRPr/>
            </a:pPr>
            <a:r>
              <a:rPr lang="ru-RU" altLang="zh-CN" sz="1600" kern="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rPr>
              <a:t>Договор поднайма жилого помещения </a:t>
            </a:r>
            <a:endParaRPr lang="zh-CN" altLang="en-US" sz="1600" kern="0" dirty="0">
              <a:solidFill>
                <a:srgbClr val="00B0F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72" name="组合 76"/>
          <p:cNvGrpSpPr/>
          <p:nvPr/>
        </p:nvGrpSpPr>
        <p:grpSpPr>
          <a:xfrm>
            <a:off x="8202788" y="4420794"/>
            <a:ext cx="988951" cy="739107"/>
            <a:chOff x="8686765" y="2686351"/>
            <a:chExt cx="1318601" cy="985476"/>
          </a:xfrm>
        </p:grpSpPr>
        <p:sp>
          <p:nvSpPr>
            <p:cNvPr id="173" name="圆角矩形 77"/>
            <p:cNvSpPr/>
            <p:nvPr/>
          </p:nvSpPr>
          <p:spPr>
            <a:xfrm flipH="1">
              <a:off x="8686765" y="2686351"/>
              <a:ext cx="1318601" cy="985476"/>
            </a:xfrm>
            <a:prstGeom prst="roundRect">
              <a:avLst>
                <a:gd name="adj" fmla="val 50000"/>
              </a:avLst>
            </a:prstGeom>
            <a:gradFill>
              <a:gsLst>
                <a:gs pos="0">
                  <a:srgbClr val="0070C0"/>
                </a:gs>
                <a:gs pos="100000">
                  <a:srgbClr val="00B0F0"/>
                </a:gs>
              </a:gsLst>
              <a:lin ang="5400000" scaled="1"/>
            </a:gradFill>
            <a:ln w="28575" cap="flat">
              <a:gradFill>
                <a:gsLst>
                  <a:gs pos="0">
                    <a:srgbClr val="00B0F0"/>
                  </a:gs>
                  <a:gs pos="100000">
                    <a:srgbClr val="0070C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grpSp>
          <p:nvGrpSpPr>
            <p:cNvPr id="174" name="组合 78"/>
            <p:cNvGrpSpPr/>
            <p:nvPr/>
          </p:nvGrpSpPr>
          <p:grpSpPr>
            <a:xfrm flipH="1">
              <a:off x="8889893" y="2786664"/>
              <a:ext cx="1008373" cy="766040"/>
              <a:chOff x="8489270" y="3429000"/>
              <a:chExt cx="1968500" cy="1495425"/>
            </a:xfrm>
          </p:grpSpPr>
          <p:sp>
            <p:nvSpPr>
              <p:cNvPr id="176" name="Freeform 5"/>
              <p:cNvSpPr>
                <a:spLocks/>
              </p:cNvSpPr>
              <p:nvPr/>
            </p:nvSpPr>
            <p:spPr bwMode="auto">
              <a:xfrm>
                <a:off x="8489270" y="3429000"/>
                <a:ext cx="1968500" cy="1495425"/>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177" name="椭圆 84"/>
              <p:cNvSpPr/>
              <p:nvPr/>
            </p:nvSpPr>
            <p:spPr>
              <a:xfrm>
                <a:off x="8676319" y="3601786"/>
                <a:ext cx="1149852" cy="1149852"/>
              </a:xfrm>
              <a:prstGeom prst="ellipse">
                <a:avLst/>
              </a:prstGeom>
              <a:solidFill>
                <a:srgbClr val="00B0F0"/>
              </a:solidFill>
              <a:ln w="12700" cap="flat" cmpd="sng" algn="ctr">
                <a:noFill/>
                <a:prstDash val="solid"/>
                <a:miter lim="800000"/>
              </a:ln>
              <a:effectLst>
                <a:innerShdw blurRad="63500" dist="50800" dir="18900000">
                  <a:prstClr val="black">
                    <a:alpha val="50000"/>
                  </a:prstClr>
                </a:innerShdw>
              </a:effectLst>
            </p:spPr>
            <p:txBody>
              <a:bodyPr rtlCol="0" anchor="ctr"/>
              <a:lstStyle/>
              <a:p>
                <a:pPr algn="ctr">
                  <a:defRPr/>
                </a:pPr>
                <a:endParaRPr lang="zh-CN" altLang="en-US" sz="1013" kern="0">
                  <a:solidFill>
                    <a:prstClr val="white"/>
                  </a:solidFill>
                  <a:latin typeface="Calibri"/>
                  <a:ea typeface="宋体"/>
                </a:endParaRPr>
              </a:p>
            </p:txBody>
          </p:sp>
        </p:grpSp>
        <p:sp>
          <p:nvSpPr>
            <p:cNvPr id="175" name="文本框 39"/>
            <p:cNvSpPr txBox="1"/>
            <p:nvPr/>
          </p:nvSpPr>
          <p:spPr>
            <a:xfrm flipH="1">
              <a:off x="9240205" y="2893095"/>
              <a:ext cx="609568" cy="553997"/>
            </a:xfrm>
            <a:prstGeom prst="rect">
              <a:avLst/>
            </a:prstGeom>
            <a:noFill/>
          </p:spPr>
          <p:txBody>
            <a:bodyPr wrap="none" rtlCol="0">
              <a:spAutoFit/>
            </a:bodyPr>
            <a:lstStyle/>
            <a:p>
              <a:pPr>
                <a:defRPr/>
              </a:pPr>
              <a:r>
                <a:rPr lang="en-US" altLang="zh-CN" sz="2100" b="1" kern="0" dirty="0" smtClean="0">
                  <a:solidFill>
                    <a:sysClr val="window" lastClr="FFFFFF"/>
                  </a:solidFill>
                </a:rPr>
                <a:t>0</a:t>
              </a:r>
              <a:r>
                <a:rPr lang="ru-RU" altLang="zh-CN" sz="2100" b="1" kern="0" dirty="0">
                  <a:solidFill>
                    <a:sysClr val="window" lastClr="FFFFFF"/>
                  </a:solidFill>
                </a:rPr>
                <a:t>5</a:t>
              </a:r>
              <a:endParaRPr lang="zh-CN" altLang="en-US" sz="2100" b="1" kern="0" dirty="0">
                <a:solidFill>
                  <a:sysClr val="window" lastClr="FFFFFF"/>
                </a:solidFill>
              </a:endParaRPr>
            </a:p>
          </p:txBody>
        </p:sp>
      </p:grpSp>
      <p:sp>
        <p:nvSpPr>
          <p:cNvPr id="103" name="Freeform 19"/>
          <p:cNvSpPr>
            <a:spLocks/>
          </p:cNvSpPr>
          <p:nvPr/>
        </p:nvSpPr>
        <p:spPr bwMode="auto">
          <a:xfrm>
            <a:off x="3212196" y="5329440"/>
            <a:ext cx="5881050" cy="544811"/>
          </a:xfrm>
          <a:custGeom>
            <a:avLst/>
            <a:gdLst>
              <a:gd name="T0" fmla="*/ 3200 w 3200"/>
              <a:gd name="T1" fmla="*/ 320 h 640"/>
              <a:gd name="T2" fmla="*/ 2880 w 3200"/>
              <a:gd name="T3" fmla="*/ 640 h 640"/>
              <a:gd name="T4" fmla="*/ 320 w 3200"/>
              <a:gd name="T5" fmla="*/ 640 h 640"/>
              <a:gd name="T6" fmla="*/ 0 w 3200"/>
              <a:gd name="T7" fmla="*/ 320 h 640"/>
              <a:gd name="T8" fmla="*/ 320 w 3200"/>
              <a:gd name="T9" fmla="*/ 0 h 640"/>
              <a:gd name="T10" fmla="*/ 2880 w 3200"/>
              <a:gd name="T11" fmla="*/ 0 h 640"/>
              <a:gd name="T12" fmla="*/ 3200 w 3200"/>
              <a:gd name="T13" fmla="*/ 320 h 640"/>
            </a:gdLst>
            <a:ahLst/>
            <a:cxnLst>
              <a:cxn ang="0">
                <a:pos x="T0" y="T1"/>
              </a:cxn>
              <a:cxn ang="0">
                <a:pos x="T2" y="T3"/>
              </a:cxn>
              <a:cxn ang="0">
                <a:pos x="T4" y="T5"/>
              </a:cxn>
              <a:cxn ang="0">
                <a:pos x="T6" y="T7"/>
              </a:cxn>
              <a:cxn ang="0">
                <a:pos x="T8" y="T9"/>
              </a:cxn>
              <a:cxn ang="0">
                <a:pos x="T10" y="T11"/>
              </a:cxn>
              <a:cxn ang="0">
                <a:pos x="T12" y="T13"/>
              </a:cxn>
            </a:cxnLst>
            <a:rect l="0" t="0" r="r" b="b"/>
            <a:pathLst>
              <a:path w="3200" h="640">
                <a:moveTo>
                  <a:pt x="3200" y="320"/>
                </a:moveTo>
                <a:cubicBezTo>
                  <a:pt x="3200" y="496"/>
                  <a:pt x="3056" y="640"/>
                  <a:pt x="2880" y="640"/>
                </a:cubicBezTo>
                <a:cubicBezTo>
                  <a:pt x="320" y="640"/>
                  <a:pt x="320" y="640"/>
                  <a:pt x="320" y="640"/>
                </a:cubicBezTo>
                <a:cubicBezTo>
                  <a:pt x="144" y="640"/>
                  <a:pt x="0" y="496"/>
                  <a:pt x="0" y="320"/>
                </a:cubicBezTo>
                <a:cubicBezTo>
                  <a:pt x="0" y="144"/>
                  <a:pt x="144" y="0"/>
                  <a:pt x="320" y="0"/>
                </a:cubicBezTo>
                <a:cubicBezTo>
                  <a:pt x="2880" y="0"/>
                  <a:pt x="2880" y="0"/>
                  <a:pt x="2880" y="0"/>
                </a:cubicBezTo>
                <a:cubicBezTo>
                  <a:pt x="3056" y="0"/>
                  <a:pt x="3200" y="144"/>
                  <a:pt x="3200" y="320"/>
                </a:cubicBezTo>
                <a:close/>
              </a:path>
            </a:pathLst>
          </a:cu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headEnd/>
            <a:tailEnd/>
          </a:ln>
          <a:effectLst>
            <a:outerShdw blurRad="228600" dist="101600" dir="5400000" algn="t" rotWithShape="0">
              <a:sysClr val="windowText" lastClr="000000">
                <a:lumMod val="85000"/>
                <a:lumOff val="15000"/>
                <a:alpha val="33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srgbClr val="0070C0"/>
              </a:solidFill>
              <a:latin typeface="微软雅黑" panose="020B0503020204020204" pitchFamily="34" charset="-122"/>
              <a:ea typeface="微软雅黑" panose="020B0503020204020204" pitchFamily="34" charset="-122"/>
            </a:endParaRPr>
          </a:p>
        </p:txBody>
      </p:sp>
      <p:sp>
        <p:nvSpPr>
          <p:cNvPr id="104" name="矩形 46"/>
          <p:cNvSpPr/>
          <p:nvPr/>
        </p:nvSpPr>
        <p:spPr>
          <a:xfrm>
            <a:off x="3691555" y="4612713"/>
            <a:ext cx="4823263" cy="338554"/>
          </a:xfrm>
          <a:prstGeom prst="rect">
            <a:avLst/>
          </a:prstGeom>
        </p:spPr>
        <p:txBody>
          <a:bodyPr wrap="square">
            <a:spAutoFit/>
          </a:bodyPr>
          <a:lstStyle/>
          <a:p>
            <a:pPr algn="ctr">
              <a:defRPr/>
            </a:pPr>
            <a:r>
              <a:rPr lang="ru-RU" altLang="zh-CN" sz="1600"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Договор коммерческого найма</a:t>
            </a:r>
            <a:endParaRPr lang="zh-CN" altLang="en-US" sz="1600"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6" name="组合 56"/>
          <p:cNvGrpSpPr/>
          <p:nvPr/>
        </p:nvGrpSpPr>
        <p:grpSpPr>
          <a:xfrm>
            <a:off x="3212202" y="5254205"/>
            <a:ext cx="958706" cy="739107"/>
            <a:chOff x="2165343" y="1608789"/>
            <a:chExt cx="1278275" cy="985476"/>
          </a:xfrm>
        </p:grpSpPr>
        <p:sp>
          <p:nvSpPr>
            <p:cNvPr id="67" name="圆角矩形 57"/>
            <p:cNvSpPr/>
            <p:nvPr/>
          </p:nvSpPr>
          <p:spPr>
            <a:xfrm>
              <a:off x="2165343" y="1608789"/>
              <a:ext cx="1278275" cy="985476"/>
            </a:xfrm>
            <a:prstGeom prst="roundRect">
              <a:avLst>
                <a:gd name="adj" fmla="val 50000"/>
              </a:avLst>
            </a:prstGeom>
            <a:gradFill>
              <a:gsLst>
                <a:gs pos="100000">
                  <a:srgbClr val="0070C0"/>
                </a:gs>
                <a:gs pos="0">
                  <a:srgbClr val="002060"/>
                </a:gs>
              </a:gsLst>
              <a:lin ang="5400000" scaled="1"/>
            </a:gradFill>
            <a:ln w="28575" cap="flat">
              <a:gradFill>
                <a:gsLst>
                  <a:gs pos="0">
                    <a:srgbClr val="0070C0"/>
                  </a:gs>
                  <a:gs pos="100000">
                    <a:srgbClr val="002060"/>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68" name="Freeform 5"/>
            <p:cNvSpPr>
              <a:spLocks/>
            </p:cNvSpPr>
            <p:nvPr/>
          </p:nvSpPr>
          <p:spPr bwMode="auto">
            <a:xfrm>
              <a:off x="2272446" y="1709102"/>
              <a:ext cx="1008373" cy="766040"/>
            </a:xfrm>
            <a:custGeom>
              <a:avLst/>
              <a:gdLst>
                <a:gd name="T0" fmla="*/ 206 w 524"/>
                <a:gd name="T1" fmla="*/ 0 h 398"/>
                <a:gd name="T2" fmla="*/ 199 w 524"/>
                <a:gd name="T3" fmla="*/ 0 h 398"/>
                <a:gd name="T4" fmla="*/ 195 w 524"/>
                <a:gd name="T5" fmla="*/ 0 h 398"/>
                <a:gd name="T6" fmla="*/ 190 w 524"/>
                <a:gd name="T7" fmla="*/ 0 h 398"/>
                <a:gd name="T8" fmla="*/ 0 w 524"/>
                <a:gd name="T9" fmla="*/ 199 h 398"/>
                <a:gd name="T10" fmla="*/ 190 w 524"/>
                <a:gd name="T11" fmla="*/ 398 h 398"/>
                <a:gd name="T12" fmla="*/ 195 w 524"/>
                <a:gd name="T13" fmla="*/ 398 h 398"/>
                <a:gd name="T14" fmla="*/ 199 w 524"/>
                <a:gd name="T15" fmla="*/ 398 h 398"/>
                <a:gd name="T16" fmla="*/ 206 w 524"/>
                <a:gd name="T17" fmla="*/ 398 h 398"/>
                <a:gd name="T18" fmla="*/ 524 w 524"/>
                <a:gd name="T19" fmla="*/ 199 h 398"/>
                <a:gd name="T20" fmla="*/ 206 w 524"/>
                <a:gd name="T2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4" h="398">
                  <a:moveTo>
                    <a:pt x="206" y="0"/>
                  </a:moveTo>
                  <a:cubicBezTo>
                    <a:pt x="204" y="0"/>
                    <a:pt x="201" y="0"/>
                    <a:pt x="199" y="0"/>
                  </a:cubicBezTo>
                  <a:cubicBezTo>
                    <a:pt x="198" y="0"/>
                    <a:pt x="196" y="0"/>
                    <a:pt x="195" y="0"/>
                  </a:cubicBezTo>
                  <a:cubicBezTo>
                    <a:pt x="193" y="0"/>
                    <a:pt x="192" y="0"/>
                    <a:pt x="190" y="0"/>
                  </a:cubicBezTo>
                  <a:cubicBezTo>
                    <a:pt x="84" y="5"/>
                    <a:pt x="0" y="92"/>
                    <a:pt x="0" y="199"/>
                  </a:cubicBezTo>
                  <a:cubicBezTo>
                    <a:pt x="0" y="306"/>
                    <a:pt x="84" y="393"/>
                    <a:pt x="190" y="398"/>
                  </a:cubicBezTo>
                  <a:cubicBezTo>
                    <a:pt x="192" y="398"/>
                    <a:pt x="193" y="398"/>
                    <a:pt x="195" y="398"/>
                  </a:cubicBezTo>
                  <a:cubicBezTo>
                    <a:pt x="196" y="398"/>
                    <a:pt x="198" y="398"/>
                    <a:pt x="199" y="398"/>
                  </a:cubicBezTo>
                  <a:cubicBezTo>
                    <a:pt x="201" y="398"/>
                    <a:pt x="204" y="398"/>
                    <a:pt x="206" y="398"/>
                  </a:cubicBezTo>
                  <a:cubicBezTo>
                    <a:pt x="401" y="394"/>
                    <a:pt x="524" y="199"/>
                    <a:pt x="524" y="199"/>
                  </a:cubicBezTo>
                  <a:cubicBezTo>
                    <a:pt x="524" y="199"/>
                    <a:pt x="401" y="4"/>
                    <a:pt x="206" y="0"/>
                  </a:cubicBezTo>
                  <a:close/>
                </a:path>
              </a:pathLst>
            </a:custGeom>
            <a:gradFill>
              <a:gsLst>
                <a:gs pos="0">
                  <a:srgbClr val="DDDDDD"/>
                </a:gs>
                <a:gs pos="100000">
                  <a:sysClr val="window" lastClr="FFFFFF"/>
                </a:gs>
              </a:gsLst>
              <a:lin ang="5400000" scaled="1"/>
            </a:gradFill>
            <a:ln w="28575" cap="flat">
              <a:gradFill>
                <a:gsLst>
                  <a:gs pos="0">
                    <a:sysClr val="window" lastClr="FFFFFF"/>
                  </a:gs>
                  <a:gs pos="100000">
                    <a:srgbClr val="DDDDDD"/>
                  </a:gs>
                </a:gsLst>
                <a:lin ang="5400000" scaled="1"/>
              </a:gradFill>
              <a:prstDash val="solid"/>
              <a:miter lim="800000"/>
              <a:headEnd/>
              <a:tailEnd/>
            </a:ln>
            <a:effectLst>
              <a:outerShdw blurRad="228600" dist="228600" dir="5400000" algn="t" rotWithShape="0">
                <a:sysClr val="windowText" lastClr="000000">
                  <a:lumMod val="85000"/>
                  <a:lumOff val="15000"/>
                  <a:alpha val="28000"/>
                </a:sysClr>
              </a:outerShdw>
            </a:effectLst>
          </p:spPr>
          <p:txBody>
            <a:bodyPr vert="horz" wrap="square" lIns="68580" tIns="34290" rIns="68580" bIns="34290" numCol="1" anchor="t" anchorCtr="0" compatLnSpc="1">
              <a:prstTxWarp prst="textNoShape">
                <a:avLst/>
              </a:prstTxWarp>
            </a:bodyPr>
            <a:lstStyle/>
            <a:p>
              <a:pPr>
                <a:defRPr/>
              </a:pPr>
              <a:endParaRPr lang="zh-CN" altLang="en-US" sz="1013" kern="0">
                <a:solidFill>
                  <a:prstClr val="black"/>
                </a:solidFill>
              </a:endParaRPr>
            </a:p>
          </p:txBody>
        </p:sp>
        <p:sp>
          <p:nvSpPr>
            <p:cNvPr id="69" name="椭圆 59"/>
            <p:cNvSpPr/>
            <p:nvPr/>
          </p:nvSpPr>
          <p:spPr>
            <a:xfrm>
              <a:off x="2368263" y="1797613"/>
              <a:ext cx="589017" cy="589018"/>
            </a:xfrm>
            <a:prstGeom prst="ellipse">
              <a:avLst/>
            </a:prstGeom>
            <a:solidFill>
              <a:srgbClr val="0070C0"/>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a:defRPr/>
              </a:pPr>
              <a:endParaRPr lang="zh-CN" altLang="en-US" sz="1013" kern="0">
                <a:solidFill>
                  <a:prstClr val="white"/>
                </a:solidFill>
                <a:latin typeface="Calibri"/>
                <a:ea typeface="宋体"/>
              </a:endParaRPr>
            </a:p>
          </p:txBody>
        </p:sp>
        <p:sp>
          <p:nvSpPr>
            <p:cNvPr id="70" name="文本框 20"/>
            <p:cNvSpPr txBox="1"/>
            <p:nvPr/>
          </p:nvSpPr>
          <p:spPr>
            <a:xfrm>
              <a:off x="2382842" y="1815533"/>
              <a:ext cx="609568" cy="553997"/>
            </a:xfrm>
            <a:prstGeom prst="rect">
              <a:avLst/>
            </a:prstGeom>
            <a:noFill/>
          </p:spPr>
          <p:txBody>
            <a:bodyPr wrap="none" rtlCol="0">
              <a:spAutoFit/>
            </a:bodyPr>
            <a:lstStyle/>
            <a:p>
              <a:pPr>
                <a:defRPr/>
              </a:pPr>
              <a:r>
                <a:rPr lang="en-US" altLang="zh-CN" sz="2100" b="1" kern="0" dirty="0" smtClean="0">
                  <a:solidFill>
                    <a:sysClr val="window" lastClr="FFFFFF"/>
                  </a:solidFill>
                </a:rPr>
                <a:t>0</a:t>
              </a:r>
              <a:r>
                <a:rPr lang="ru-RU" altLang="zh-CN" sz="2100" b="1" kern="0" dirty="0">
                  <a:solidFill>
                    <a:sysClr val="window" lastClr="FFFFFF"/>
                  </a:solidFill>
                </a:rPr>
                <a:t>6</a:t>
              </a:r>
              <a:endParaRPr lang="zh-CN" altLang="en-US" sz="2100" b="1" kern="0" dirty="0">
                <a:solidFill>
                  <a:sysClr val="window" lastClr="FFFFFF"/>
                </a:solidFill>
              </a:endParaRPr>
            </a:p>
          </p:txBody>
        </p:sp>
      </p:grpSp>
      <p:sp>
        <p:nvSpPr>
          <p:cNvPr id="168" name="矩形 46"/>
          <p:cNvSpPr/>
          <p:nvPr/>
        </p:nvSpPr>
        <p:spPr>
          <a:xfrm>
            <a:off x="4119773" y="5336605"/>
            <a:ext cx="4823263" cy="523220"/>
          </a:xfrm>
          <a:prstGeom prst="rect">
            <a:avLst/>
          </a:prstGeom>
        </p:spPr>
        <p:txBody>
          <a:bodyPr wrap="square">
            <a:spAutoFit/>
          </a:bodyPr>
          <a:lstStyle/>
          <a:p>
            <a:pPr algn="ctr">
              <a:defRPr/>
            </a:pPr>
            <a:r>
              <a:rPr lang="ru-RU" altLang="zh-CN" sz="1400"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Судебное решение о вселении в жилое помещение с отметкой о вступлении в законную силу и </a:t>
            </a:r>
            <a:r>
              <a:rPr lang="ru-RU" altLang="zh-CN" sz="1400" kern="0"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иные документы</a:t>
            </a:r>
            <a:endParaRPr lang="zh-CN" altLang="en-US" sz="1400" kern="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36788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1000"/>
                                        <p:tgtEl>
                                          <p:spTgt spid="74"/>
                                        </p:tgtEl>
                                      </p:cBhvr>
                                    </p:animEffect>
                                    <p:anim calcmode="lin" valueType="num">
                                      <p:cBhvr>
                                        <p:cTn id="20" dur="1000" fill="hold"/>
                                        <p:tgtEl>
                                          <p:spTgt spid="74"/>
                                        </p:tgtEl>
                                        <p:attrNameLst>
                                          <p:attrName>ppt_x</p:attrName>
                                        </p:attrNameLst>
                                      </p:cBhvr>
                                      <p:tavLst>
                                        <p:tav tm="0">
                                          <p:val>
                                            <p:strVal val="#ppt_x"/>
                                          </p:val>
                                        </p:tav>
                                        <p:tav tm="100000">
                                          <p:val>
                                            <p:strVal val="#ppt_x"/>
                                          </p:val>
                                        </p:tav>
                                      </p:tavLst>
                                    </p:anim>
                                    <p:anim calcmode="lin" valueType="num">
                                      <p:cBhvr>
                                        <p:cTn id="21" dur="1000" fill="hold"/>
                                        <p:tgtEl>
                                          <p:spTgt spid="7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1000"/>
                                        <p:tgtEl>
                                          <p:spTgt spid="83"/>
                                        </p:tgtEl>
                                      </p:cBhvr>
                                    </p:animEffect>
                                    <p:anim calcmode="lin" valueType="num">
                                      <p:cBhvr>
                                        <p:cTn id="32" dur="1000" fill="hold"/>
                                        <p:tgtEl>
                                          <p:spTgt spid="83"/>
                                        </p:tgtEl>
                                        <p:attrNameLst>
                                          <p:attrName>ppt_x</p:attrName>
                                        </p:attrNameLst>
                                      </p:cBhvr>
                                      <p:tavLst>
                                        <p:tav tm="0">
                                          <p:val>
                                            <p:strVal val="#ppt_x"/>
                                          </p:val>
                                        </p:tav>
                                        <p:tav tm="100000">
                                          <p:val>
                                            <p:strVal val="#ppt_x"/>
                                          </p:val>
                                        </p:tav>
                                      </p:tavLst>
                                    </p:anim>
                                    <p:anim calcmode="lin" valueType="num">
                                      <p:cBhvr>
                                        <p:cTn id="33" dur="1000" fill="hold"/>
                                        <p:tgtEl>
                                          <p:spTgt spid="83"/>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1000"/>
                                        <p:tgtEl>
                                          <p:spTgt spid="57"/>
                                        </p:tgtEl>
                                      </p:cBhvr>
                                    </p:animEffect>
                                    <p:anim calcmode="lin" valueType="num">
                                      <p:cBhvr>
                                        <p:cTn id="38" dur="1000" fill="hold"/>
                                        <p:tgtEl>
                                          <p:spTgt spid="57"/>
                                        </p:tgtEl>
                                        <p:attrNameLst>
                                          <p:attrName>ppt_x</p:attrName>
                                        </p:attrNameLst>
                                      </p:cBhvr>
                                      <p:tavLst>
                                        <p:tav tm="0">
                                          <p:val>
                                            <p:strVal val="#ppt_x"/>
                                          </p:val>
                                        </p:tav>
                                        <p:tav tm="100000">
                                          <p:val>
                                            <p:strVal val="#ppt_x"/>
                                          </p:val>
                                        </p:tav>
                                      </p:tavLst>
                                    </p:anim>
                                    <p:anim calcmode="lin" valueType="num">
                                      <p:cBhvr>
                                        <p:cTn id="39"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12192000" cy="1231106"/>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14</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«Сведения Единого государственного реестра недвижимости об основных характеристиках объекта недвижимости в отношении помещения, занимаемого молодым ученым, находящегося в частной собственности</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«е»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3941" t="1320" r="3327" b="2442"/>
          <a:stretch/>
        </p:blipFill>
        <p:spPr>
          <a:xfrm>
            <a:off x="7536855" y="3389429"/>
            <a:ext cx="2147489" cy="3106190"/>
          </a:xfrm>
          <a:prstGeom prst="rect">
            <a:avLst/>
          </a:prstGeom>
          <a:blipFill>
            <a:blip r:embed="rId3"/>
            <a:tile tx="0" ty="0" sx="100000" sy="100000" flip="none" algn="tl"/>
          </a:blipFill>
        </p:spPr>
      </p:pic>
      <p:sp>
        <p:nvSpPr>
          <p:cNvPr id="12" name="TextBox 11"/>
          <p:cNvSpPr txBox="1"/>
          <p:nvPr/>
        </p:nvSpPr>
        <p:spPr>
          <a:xfrm>
            <a:off x="5931514" y="3030800"/>
            <a:ext cx="642938" cy="338554"/>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или</a:t>
            </a:r>
          </a:p>
        </p:txBody>
      </p:sp>
      <p:sp>
        <p:nvSpPr>
          <p:cNvPr id="10" name="Прямоугольник 9"/>
          <p:cNvSpPr/>
          <p:nvPr/>
        </p:nvSpPr>
        <p:spPr>
          <a:xfrm>
            <a:off x="1418603" y="2496878"/>
            <a:ext cx="4402280" cy="1200329"/>
          </a:xfrm>
          <a:prstGeom prst="rect">
            <a:avLst/>
          </a:prstGeom>
          <a:solidFill>
            <a:schemeClr val="bg1">
              <a:alpha val="94000"/>
            </a:schemeClr>
          </a:solidFill>
        </p:spPr>
        <p:txBody>
          <a:bodyPr wrap="square">
            <a:spAutoFit/>
          </a:bodyPr>
          <a:lstStyle/>
          <a:p>
            <a:pPr algn="just">
              <a:lnSpc>
                <a:spcPct val="150000"/>
              </a:lnSpc>
            </a:pPr>
            <a:r>
              <a:rPr lang="ru-RU" sz="1600" dirty="0">
                <a:latin typeface="Times New Roman" panose="02020603050405020304" pitchFamily="18" charset="0"/>
                <a:ea typeface="Calibri" panose="020F0502020204030204" pitchFamily="34" charset="0"/>
                <a:cs typeface="Times New Roman" panose="02020603050405020304" pitchFamily="18" charset="0"/>
              </a:rPr>
              <a:t>Выписка из ЕГРН об основных характеристиках объекта недвижимости (форма утверждена приказом Росреестра от 04.09.2020 № </a:t>
            </a:r>
            <a:r>
              <a:rPr lang="ru-RU" sz="1600" dirty="0">
                <a:latin typeface="Times New Roman" panose="02020603050405020304" pitchFamily="18" charset="0"/>
                <a:cs typeface="Times New Roman" panose="02020603050405020304" pitchFamily="18" charset="0"/>
              </a:rPr>
              <a:t>П/0329</a:t>
            </a:r>
            <a:r>
              <a:rPr lang="ru-RU" sz="1600"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1" name="Рисунок 1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8603" y="3703093"/>
            <a:ext cx="348695" cy="338554"/>
          </a:xfrm>
          <a:prstGeom prst="rect">
            <a:avLst/>
          </a:prstGeom>
          <a:noFill/>
        </p:spPr>
      </p:pic>
      <p:sp>
        <p:nvSpPr>
          <p:cNvPr id="15" name="TextBox 14"/>
          <p:cNvSpPr txBox="1"/>
          <p:nvPr/>
        </p:nvSpPr>
        <p:spPr>
          <a:xfrm>
            <a:off x="1767298" y="3703093"/>
            <a:ext cx="1020323" cy="338554"/>
          </a:xfrm>
          <a:prstGeom prst="rect">
            <a:avLst/>
          </a:prstGeom>
          <a:solidFill>
            <a:schemeClr val="bg1"/>
          </a:solidFill>
        </p:spPr>
        <p:txBody>
          <a:bodyPr wrap="square" rtlCol="0">
            <a:spAutoFit/>
          </a:bodyPr>
          <a:lstStyle/>
          <a:p>
            <a:r>
              <a:rPr lang="ru-RU" sz="1600" dirty="0">
                <a:latin typeface="Times New Roman" panose="02020603050405020304" pitchFamily="18" charset="0"/>
                <a:cs typeface="Times New Roman" panose="02020603050405020304" pitchFamily="18" charset="0"/>
              </a:rPr>
              <a:t>(ссылка)</a:t>
            </a:r>
          </a:p>
        </p:txBody>
      </p:sp>
      <p:sp>
        <p:nvSpPr>
          <p:cNvPr id="3" name="TextBox 2"/>
          <p:cNvSpPr txBox="1"/>
          <p:nvPr/>
        </p:nvSpPr>
        <p:spPr>
          <a:xfrm>
            <a:off x="6941034" y="2804654"/>
            <a:ext cx="3339132" cy="584775"/>
          </a:xfrm>
          <a:prstGeom prst="rect">
            <a:avLst/>
          </a:prstGeom>
          <a:solidFill>
            <a:schemeClr val="bg1"/>
          </a:solidFill>
        </p:spPr>
        <p:txBody>
          <a:bodyPr wrap="square" rtlCol="0">
            <a:spAutoFit/>
          </a:bodyPr>
          <a:lstStyle/>
          <a:p>
            <a:pPr algn="just"/>
            <a:r>
              <a:rPr lang="ru-RU" sz="1600" dirty="0">
                <a:latin typeface="Times New Roman" panose="02020603050405020304" pitchFamily="18" charset="0"/>
                <a:cs typeface="Times New Roman" panose="02020603050405020304" pitchFamily="18" charset="0"/>
              </a:rPr>
              <a:t>Копия свидетельства о государственной регистрации права  </a:t>
            </a:r>
          </a:p>
        </p:txBody>
      </p:sp>
      <p:sp>
        <p:nvSpPr>
          <p:cNvPr id="5" name="Прямоугольник 4"/>
          <p:cNvSpPr/>
          <p:nvPr/>
        </p:nvSpPr>
        <p:spPr>
          <a:xfrm>
            <a:off x="4435865" y="1588339"/>
            <a:ext cx="3320269" cy="369332"/>
          </a:xfrm>
          <a:prstGeom prst="rect">
            <a:avLst/>
          </a:prstGeom>
        </p:spPr>
        <p:txBody>
          <a:bodyPr wrap="none">
            <a:spAutoFit/>
          </a:bodyPr>
          <a:lstStyle/>
          <a:p>
            <a:pPr algn="ctr"/>
            <a:r>
              <a:rPr lang="ru-RU" dirty="0">
                <a:latin typeface="Times New Roman" panose="02020603050405020304" pitchFamily="18" charset="0"/>
              </a:rPr>
              <a:t>К таким документам относятся:</a:t>
            </a:r>
            <a:endParaRPr lang="ru-RU" dirty="0"/>
          </a:p>
        </p:txBody>
      </p:sp>
    </p:spTree>
    <p:extLst>
      <p:ext uri="{BB962C8B-B14F-4D97-AF65-F5344CB8AC3E}">
        <p14:creationId xmlns:p14="http://schemas.microsoft.com/office/powerpoint/2010/main" val="897111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3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par>
                          <p:cTn id="28" fill="hold">
                            <p:stCondLst>
                              <p:cond delay="3500"/>
                            </p:stCondLst>
                            <p:childTnLst>
                              <p:par>
                                <p:cTn id="29" presetID="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1000" fill="hold"/>
                                        <p:tgtEl>
                                          <p:spTgt spid="4"/>
                                        </p:tgtEl>
                                        <p:attrNameLst>
                                          <p:attrName>ppt_w</p:attrName>
                                        </p:attrNameLst>
                                      </p:cBhvr>
                                      <p:tavLst>
                                        <p:tav tm="0">
                                          <p:val>
                                            <p:fltVal val="0"/>
                                          </p:val>
                                        </p:tav>
                                        <p:tav tm="100000">
                                          <p:val>
                                            <p:strVal val="#ppt_w"/>
                                          </p:val>
                                        </p:tav>
                                      </p:tavLst>
                                    </p:anim>
                                    <p:anim calcmode="lin" valueType="num">
                                      <p:cBhvr>
                                        <p:cTn id="49" dur="1000" fill="hold"/>
                                        <p:tgtEl>
                                          <p:spTgt spid="4"/>
                                        </p:tgtEl>
                                        <p:attrNameLst>
                                          <p:attrName>ppt_h</p:attrName>
                                        </p:attrNameLst>
                                      </p:cBhvr>
                                      <p:tavLst>
                                        <p:tav tm="0">
                                          <p:val>
                                            <p:fltVal val="0"/>
                                          </p:val>
                                        </p:tav>
                                        <p:tav tm="100000">
                                          <p:val>
                                            <p:strVal val="#ppt_h"/>
                                          </p:val>
                                        </p:tav>
                                      </p:tavLst>
                                    </p:anim>
                                    <p:anim calcmode="lin" valueType="num">
                                      <p:cBhvr>
                                        <p:cTn id="50" dur="1000" fill="hold"/>
                                        <p:tgtEl>
                                          <p:spTgt spid="4"/>
                                        </p:tgtEl>
                                        <p:attrNameLst>
                                          <p:attrName>style.rotation</p:attrName>
                                        </p:attrNameLst>
                                      </p:cBhvr>
                                      <p:tavLst>
                                        <p:tav tm="0">
                                          <p:val>
                                            <p:fltVal val="90"/>
                                          </p:val>
                                        </p:tav>
                                        <p:tav tm="100000">
                                          <p:val>
                                            <p:fltVal val="0"/>
                                          </p:val>
                                        </p:tav>
                                      </p:tavLst>
                                    </p:anim>
                                    <p:animEffect transition="in" filter="fade">
                                      <p:cBhvr>
                                        <p:cTn id="5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P spid="15" grpId="0" animBg="1"/>
      <p:bldP spid="3"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3133512" y="1766539"/>
            <a:ext cx="2576208" cy="3754136"/>
            <a:chOff x="4811385" y="1161739"/>
            <a:chExt cx="2629904" cy="4083984"/>
          </a:xfrm>
        </p:grpSpPr>
        <p:grpSp>
          <p:nvGrpSpPr>
            <p:cNvPr id="30" name="组合 19">
              <a:extLst>
                <a:ext uri="{FF2B5EF4-FFF2-40B4-BE49-F238E27FC236}">
                  <a16:creationId xmlns:a16="http://schemas.microsoft.com/office/drawing/2014/main" id="{D788F95A-9DB5-47D7-88D6-59D187E444CE}"/>
                </a:ext>
              </a:extLst>
            </p:cNvPr>
            <p:cNvGrpSpPr/>
            <p:nvPr/>
          </p:nvGrpSpPr>
          <p:grpSpPr>
            <a:xfrm rot="3152971">
              <a:off x="4324000" y="2128434"/>
              <a:ext cx="4083984" cy="2150594"/>
              <a:chOff x="3096529" y="2485851"/>
              <a:chExt cx="3329404" cy="1753238"/>
            </a:xfrm>
          </p:grpSpPr>
          <p:sp>
            <p:nvSpPr>
              <p:cNvPr id="31" name="矩形 20">
                <a:extLst>
                  <a:ext uri="{FF2B5EF4-FFF2-40B4-BE49-F238E27FC236}">
                    <a16:creationId xmlns:a16="http://schemas.microsoft.com/office/drawing/2014/main" id="{87ED89EB-7605-4FCC-816D-42A9A000BF71}"/>
                  </a:ext>
                </a:extLst>
              </p:cNvPr>
              <p:cNvSpPr/>
              <p:nvPr/>
            </p:nvSpPr>
            <p:spPr>
              <a:xfrm>
                <a:off x="3096529" y="4193755"/>
                <a:ext cx="3329404" cy="45334"/>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椭圆 3">
                <a:extLst>
                  <a:ext uri="{FF2B5EF4-FFF2-40B4-BE49-F238E27FC236}">
                    <a16:creationId xmlns:a16="http://schemas.microsoft.com/office/drawing/2014/main" id="{2571EAE2-6141-434B-85C8-8DDA9CD45E9B}"/>
                  </a:ext>
                </a:extLst>
              </p:cNvPr>
              <p:cNvSpPr/>
              <p:nvPr/>
            </p:nvSpPr>
            <p:spPr>
              <a:xfrm>
                <a:off x="3203320" y="3914553"/>
                <a:ext cx="3127622" cy="30967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33" name="椭圆 6">
                <a:extLst>
                  <a:ext uri="{FF2B5EF4-FFF2-40B4-BE49-F238E27FC236}">
                    <a16:creationId xmlns:a16="http://schemas.microsoft.com/office/drawing/2014/main" id="{A946C6DD-B046-451D-BCFE-497A0380BB2D}"/>
                  </a:ext>
                </a:extLst>
              </p:cNvPr>
              <p:cNvSpPr/>
              <p:nvPr/>
            </p:nvSpPr>
            <p:spPr>
              <a:xfrm>
                <a:off x="3491879" y="2485851"/>
                <a:ext cx="2252436" cy="173837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34" name="椭圆 6">
                <a:extLst>
                  <a:ext uri="{FF2B5EF4-FFF2-40B4-BE49-F238E27FC236}">
                    <a16:creationId xmlns:a16="http://schemas.microsoft.com/office/drawing/2014/main" id="{121BAEF0-5682-4220-800D-CFF4060ED526}"/>
                  </a:ext>
                </a:extLst>
              </p:cNvPr>
              <p:cNvSpPr/>
              <p:nvPr/>
            </p:nvSpPr>
            <p:spPr>
              <a:xfrm>
                <a:off x="3563886" y="2615308"/>
                <a:ext cx="2051784" cy="16057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rgbClr val="FDA403"/>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grpSp>
        <p:sp>
          <p:nvSpPr>
            <p:cNvPr id="44" name="矩形 46">
              <a:extLst>
                <a:ext uri="{FF2B5EF4-FFF2-40B4-BE49-F238E27FC236}">
                  <a16:creationId xmlns:a16="http://schemas.microsoft.com/office/drawing/2014/main" id="{383F2D63-07BA-45F7-9D80-E7BE3635DFC4}"/>
                </a:ext>
              </a:extLst>
            </p:cNvPr>
            <p:cNvSpPr/>
            <p:nvPr/>
          </p:nvSpPr>
          <p:spPr>
            <a:xfrm rot="5400000">
              <a:off x="4838968" y="3021751"/>
              <a:ext cx="1372335" cy="24503"/>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6" name="TextBox 45">
              <a:extLst>
                <a:ext uri="{FF2B5EF4-FFF2-40B4-BE49-F238E27FC236}">
                  <a16:creationId xmlns:a16="http://schemas.microsoft.com/office/drawing/2014/main" id="{BB289039-93B5-4E9E-93BC-DBBDAB177528}"/>
                </a:ext>
              </a:extLst>
            </p:cNvPr>
            <p:cNvSpPr txBox="1"/>
            <p:nvPr/>
          </p:nvSpPr>
          <p:spPr>
            <a:xfrm>
              <a:off x="5525135" y="2571221"/>
              <a:ext cx="1480087" cy="805046"/>
            </a:xfrm>
            <a:prstGeom prst="rect">
              <a:avLst/>
            </a:prstGeom>
            <a:noFill/>
          </p:spPr>
          <p:txBody>
            <a:bodyPr wrap="square" rtlCol="0">
              <a:spAutoFit/>
            </a:bodyPr>
            <a:lstStyle/>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Свидетельства о праве </a:t>
              </a:r>
            </a:p>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на наследство</a:t>
              </a:r>
              <a:endParaRPr lang="ru-RU" sz="1200" dirty="0">
                <a:solidFill>
                  <a:schemeClr val="bg1"/>
                </a:solidFill>
              </a:endParaRPr>
            </a:p>
          </p:txBody>
        </p:sp>
        <p:sp>
          <p:nvSpPr>
            <p:cNvPr id="47" name="TextBox 46">
              <a:extLst>
                <a:ext uri="{FF2B5EF4-FFF2-40B4-BE49-F238E27FC236}">
                  <a16:creationId xmlns:a16="http://schemas.microsoft.com/office/drawing/2014/main" id="{51BFB671-68A3-46FD-8881-8E994A988DD6}"/>
                </a:ext>
              </a:extLst>
            </p:cNvPr>
            <p:cNvSpPr txBox="1"/>
            <p:nvPr/>
          </p:nvSpPr>
          <p:spPr>
            <a:xfrm>
              <a:off x="4811385" y="2685387"/>
              <a:ext cx="726005" cy="402523"/>
            </a:xfrm>
            <a:prstGeom prst="rect">
              <a:avLst/>
            </a:prstGeom>
            <a:noFill/>
          </p:spPr>
          <p:txBody>
            <a:bodyPr wrap="square" rtlCol="0">
              <a:spAutoFit/>
            </a:bodyPr>
            <a:lstStyle/>
            <a:p>
              <a:r>
                <a:rPr lang="en-US" altLang="zh-CN" sz="1500" b="1" dirty="0">
                  <a:solidFill>
                    <a:schemeClr val="bg1"/>
                  </a:solidFill>
                  <a:latin typeface="微软雅黑" pitchFamily="34" charset="-122"/>
                  <a:ea typeface="微软雅黑" pitchFamily="34" charset="-122"/>
                </a:rPr>
                <a:t>02</a:t>
              </a:r>
              <a:endParaRPr lang="zh-CN" altLang="en-US" sz="1500" b="1" dirty="0">
                <a:solidFill>
                  <a:schemeClr val="bg1"/>
                </a:solidFill>
                <a:latin typeface="微软雅黑" pitchFamily="34" charset="-122"/>
                <a:ea typeface="微软雅黑" pitchFamily="34" charset="-122"/>
              </a:endParaRPr>
            </a:p>
          </p:txBody>
        </p:sp>
      </p:grpSp>
      <p:sp>
        <p:nvSpPr>
          <p:cNvPr id="52" name="Прямоугольник 51"/>
          <p:cNvSpPr/>
          <p:nvPr/>
        </p:nvSpPr>
        <p:spPr>
          <a:xfrm>
            <a:off x="0" y="104090"/>
            <a:ext cx="12192000" cy="954107"/>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15</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«Копии правоустанавливающих документов на объекты недвижимости, права на которые не зарегистрированы в ЕГРН</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«ж»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sp>
        <p:nvSpPr>
          <p:cNvPr id="53" name="Прямоугольник 52"/>
          <p:cNvSpPr/>
          <p:nvPr/>
        </p:nvSpPr>
        <p:spPr>
          <a:xfrm>
            <a:off x="1524002" y="5756888"/>
            <a:ext cx="9143999" cy="369332"/>
          </a:xfrm>
          <a:prstGeom prst="rect">
            <a:avLst/>
          </a:prstGeom>
        </p:spPr>
        <p:txBody>
          <a:bodyPr wrap="square">
            <a:spAutoFit/>
          </a:bodyPr>
          <a:lstStyle/>
          <a:p>
            <a:pPr algn="ctr"/>
            <a:r>
              <a:rPr lang="ru-RU" dirty="0">
                <a:latin typeface="Times New Roman" panose="02020603050405020304" pitchFamily="18" charset="0"/>
                <a:ea typeface="Calibri" panose="020F0502020204030204" pitchFamily="34" charset="0"/>
              </a:rPr>
              <a:t>Копии документов </a:t>
            </a:r>
            <a:r>
              <a:rPr lang="ru-RU" dirty="0" smtClean="0">
                <a:latin typeface="Times New Roman" panose="02020603050405020304" pitchFamily="18" charset="0"/>
                <a:ea typeface="Calibri" panose="020F0502020204030204" pitchFamily="34" charset="0"/>
              </a:rPr>
              <a:t>заверяются </a:t>
            </a:r>
            <a:r>
              <a:rPr lang="ru-RU" dirty="0">
                <a:latin typeface="Times New Roman" panose="02020603050405020304" pitchFamily="18" charset="0"/>
                <a:ea typeface="Calibri" panose="020F0502020204030204" pitchFamily="34" charset="0"/>
              </a:rPr>
              <a:t>в нотариальном порядке</a:t>
            </a:r>
            <a:endParaRPr lang="ru-RU" dirty="0"/>
          </a:p>
        </p:txBody>
      </p:sp>
      <p:sp>
        <p:nvSpPr>
          <p:cNvPr id="54" name="Прямоугольник 53"/>
          <p:cNvSpPr/>
          <p:nvPr/>
        </p:nvSpPr>
        <p:spPr>
          <a:xfrm>
            <a:off x="1523999" y="1403098"/>
            <a:ext cx="9143999" cy="355803"/>
          </a:xfrm>
          <a:prstGeom prst="rect">
            <a:avLst/>
          </a:prstGeom>
        </p:spPr>
        <p:txBody>
          <a:bodyPr wrap="square">
            <a:spAutoFit/>
          </a:bodyPr>
          <a:lstStyle/>
          <a:p>
            <a:pPr algn="ctr">
              <a:lnSpc>
                <a:spcPct val="107000"/>
              </a:lnSpc>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К правоустанавливающим документам относятся:</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74" name="Группа 73"/>
          <p:cNvGrpSpPr/>
          <p:nvPr/>
        </p:nvGrpSpPr>
        <p:grpSpPr>
          <a:xfrm>
            <a:off x="5908536" y="1738781"/>
            <a:ext cx="2576208" cy="3754136"/>
            <a:chOff x="4811385" y="1161739"/>
            <a:chExt cx="2629904" cy="4083984"/>
          </a:xfrm>
        </p:grpSpPr>
        <p:grpSp>
          <p:nvGrpSpPr>
            <p:cNvPr id="75" name="组合 19">
              <a:extLst>
                <a:ext uri="{FF2B5EF4-FFF2-40B4-BE49-F238E27FC236}">
                  <a16:creationId xmlns:a16="http://schemas.microsoft.com/office/drawing/2014/main" id="{D788F95A-9DB5-47D7-88D6-59D187E444CE}"/>
                </a:ext>
              </a:extLst>
            </p:cNvPr>
            <p:cNvGrpSpPr/>
            <p:nvPr/>
          </p:nvGrpSpPr>
          <p:grpSpPr>
            <a:xfrm rot="3152971">
              <a:off x="4324000" y="2128434"/>
              <a:ext cx="4083984" cy="2150594"/>
              <a:chOff x="3096529" y="2485851"/>
              <a:chExt cx="3329404" cy="1753238"/>
            </a:xfrm>
          </p:grpSpPr>
          <p:sp>
            <p:nvSpPr>
              <p:cNvPr id="79" name="矩形 20">
                <a:extLst>
                  <a:ext uri="{FF2B5EF4-FFF2-40B4-BE49-F238E27FC236}">
                    <a16:creationId xmlns:a16="http://schemas.microsoft.com/office/drawing/2014/main" id="{87ED89EB-7605-4FCC-816D-42A9A000BF71}"/>
                  </a:ext>
                </a:extLst>
              </p:cNvPr>
              <p:cNvSpPr/>
              <p:nvPr/>
            </p:nvSpPr>
            <p:spPr>
              <a:xfrm>
                <a:off x="3096529" y="4193755"/>
                <a:ext cx="3329404" cy="45334"/>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0" name="椭圆 3">
                <a:extLst>
                  <a:ext uri="{FF2B5EF4-FFF2-40B4-BE49-F238E27FC236}">
                    <a16:creationId xmlns:a16="http://schemas.microsoft.com/office/drawing/2014/main" id="{2571EAE2-6141-434B-85C8-8DDA9CD45E9B}"/>
                  </a:ext>
                </a:extLst>
              </p:cNvPr>
              <p:cNvSpPr/>
              <p:nvPr/>
            </p:nvSpPr>
            <p:spPr>
              <a:xfrm>
                <a:off x="3203320" y="3914553"/>
                <a:ext cx="3127622" cy="30967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81" name="椭圆 6">
                <a:extLst>
                  <a:ext uri="{FF2B5EF4-FFF2-40B4-BE49-F238E27FC236}">
                    <a16:creationId xmlns:a16="http://schemas.microsoft.com/office/drawing/2014/main" id="{A946C6DD-B046-451D-BCFE-497A0380BB2D}"/>
                  </a:ext>
                </a:extLst>
              </p:cNvPr>
              <p:cNvSpPr/>
              <p:nvPr/>
            </p:nvSpPr>
            <p:spPr>
              <a:xfrm>
                <a:off x="3491879" y="2485851"/>
                <a:ext cx="2252436" cy="173837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82" name="椭圆 6">
                <a:extLst>
                  <a:ext uri="{FF2B5EF4-FFF2-40B4-BE49-F238E27FC236}">
                    <a16:creationId xmlns:a16="http://schemas.microsoft.com/office/drawing/2014/main" id="{121BAEF0-5682-4220-800D-CFF4060ED526}"/>
                  </a:ext>
                </a:extLst>
              </p:cNvPr>
              <p:cNvSpPr/>
              <p:nvPr/>
            </p:nvSpPr>
            <p:spPr>
              <a:xfrm>
                <a:off x="3563886" y="2615308"/>
                <a:ext cx="2051784" cy="16057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accent6">
                  <a:lumMod val="75000"/>
                </a:schemeClr>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grpSp>
        <p:sp>
          <p:nvSpPr>
            <p:cNvPr id="76" name="矩形 46">
              <a:extLst>
                <a:ext uri="{FF2B5EF4-FFF2-40B4-BE49-F238E27FC236}">
                  <a16:creationId xmlns:a16="http://schemas.microsoft.com/office/drawing/2014/main" id="{383F2D63-07BA-45F7-9D80-E7BE3635DFC4}"/>
                </a:ext>
              </a:extLst>
            </p:cNvPr>
            <p:cNvSpPr/>
            <p:nvPr/>
          </p:nvSpPr>
          <p:spPr>
            <a:xfrm rot="5400000">
              <a:off x="4838968" y="3021751"/>
              <a:ext cx="1372335" cy="24503"/>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TextBox 76">
              <a:extLst>
                <a:ext uri="{FF2B5EF4-FFF2-40B4-BE49-F238E27FC236}">
                  <a16:creationId xmlns:a16="http://schemas.microsoft.com/office/drawing/2014/main" id="{BB289039-93B5-4E9E-93BC-DBBDAB177528}"/>
                </a:ext>
              </a:extLst>
            </p:cNvPr>
            <p:cNvSpPr txBox="1"/>
            <p:nvPr/>
          </p:nvSpPr>
          <p:spPr>
            <a:xfrm>
              <a:off x="5434189" y="2631478"/>
              <a:ext cx="1670212" cy="805046"/>
            </a:xfrm>
            <a:prstGeom prst="rect">
              <a:avLst/>
            </a:prstGeom>
            <a:noFill/>
          </p:spPr>
          <p:txBody>
            <a:bodyPr wrap="square" rtlCol="0">
              <a:spAutoFit/>
            </a:bodyPr>
            <a:lstStyle/>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Вступившие в законную силу </a:t>
              </a:r>
            </a:p>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судебные акты</a:t>
              </a:r>
              <a:endParaRPr lang="ru-RU"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51BFB671-68A3-46FD-8881-8E994A988DD6}"/>
                </a:ext>
              </a:extLst>
            </p:cNvPr>
            <p:cNvSpPr txBox="1"/>
            <p:nvPr/>
          </p:nvSpPr>
          <p:spPr>
            <a:xfrm>
              <a:off x="4811385" y="2685387"/>
              <a:ext cx="726005" cy="402523"/>
            </a:xfrm>
            <a:prstGeom prst="rect">
              <a:avLst/>
            </a:prstGeom>
            <a:noFill/>
          </p:spPr>
          <p:txBody>
            <a:bodyPr wrap="square" rtlCol="0">
              <a:spAutoFit/>
            </a:bodyPr>
            <a:lstStyle/>
            <a:p>
              <a:r>
                <a:rPr lang="ru-RU" altLang="zh-CN" sz="1500" b="1" dirty="0">
                  <a:solidFill>
                    <a:schemeClr val="bg1"/>
                  </a:solidFill>
                  <a:latin typeface="微软雅黑" pitchFamily="34" charset="-122"/>
                  <a:ea typeface="微软雅黑" pitchFamily="34" charset="-122"/>
                </a:rPr>
                <a:t>03</a:t>
              </a:r>
              <a:endParaRPr lang="zh-CN" altLang="en-US" sz="1500" b="1" dirty="0">
                <a:solidFill>
                  <a:schemeClr val="bg1"/>
                </a:solidFill>
                <a:latin typeface="微软雅黑" pitchFamily="34" charset="-122"/>
                <a:ea typeface="微软雅黑" pitchFamily="34" charset="-122"/>
              </a:endParaRPr>
            </a:p>
          </p:txBody>
        </p:sp>
      </p:grpSp>
      <p:grpSp>
        <p:nvGrpSpPr>
          <p:cNvPr id="83" name="Группа 82"/>
          <p:cNvGrpSpPr/>
          <p:nvPr/>
        </p:nvGrpSpPr>
        <p:grpSpPr>
          <a:xfrm>
            <a:off x="576038" y="1815251"/>
            <a:ext cx="2576208" cy="3754136"/>
            <a:chOff x="4811385" y="1161739"/>
            <a:chExt cx="2629904" cy="4083984"/>
          </a:xfrm>
        </p:grpSpPr>
        <p:grpSp>
          <p:nvGrpSpPr>
            <p:cNvPr id="84" name="组合 19">
              <a:extLst>
                <a:ext uri="{FF2B5EF4-FFF2-40B4-BE49-F238E27FC236}">
                  <a16:creationId xmlns:a16="http://schemas.microsoft.com/office/drawing/2014/main" id="{D788F95A-9DB5-47D7-88D6-59D187E444CE}"/>
                </a:ext>
              </a:extLst>
            </p:cNvPr>
            <p:cNvGrpSpPr/>
            <p:nvPr/>
          </p:nvGrpSpPr>
          <p:grpSpPr>
            <a:xfrm rot="3152971">
              <a:off x="4324000" y="2128434"/>
              <a:ext cx="4083984" cy="2150594"/>
              <a:chOff x="3096529" y="2485851"/>
              <a:chExt cx="3329404" cy="1753238"/>
            </a:xfrm>
          </p:grpSpPr>
          <p:sp>
            <p:nvSpPr>
              <p:cNvPr id="88" name="矩形 20">
                <a:extLst>
                  <a:ext uri="{FF2B5EF4-FFF2-40B4-BE49-F238E27FC236}">
                    <a16:creationId xmlns:a16="http://schemas.microsoft.com/office/drawing/2014/main" id="{87ED89EB-7605-4FCC-816D-42A9A000BF71}"/>
                  </a:ext>
                </a:extLst>
              </p:cNvPr>
              <p:cNvSpPr/>
              <p:nvPr/>
            </p:nvSpPr>
            <p:spPr>
              <a:xfrm>
                <a:off x="3096529" y="4193755"/>
                <a:ext cx="3329404" cy="45334"/>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9" name="椭圆 3">
                <a:extLst>
                  <a:ext uri="{FF2B5EF4-FFF2-40B4-BE49-F238E27FC236}">
                    <a16:creationId xmlns:a16="http://schemas.microsoft.com/office/drawing/2014/main" id="{2571EAE2-6141-434B-85C8-8DDA9CD45E9B}"/>
                  </a:ext>
                </a:extLst>
              </p:cNvPr>
              <p:cNvSpPr/>
              <p:nvPr/>
            </p:nvSpPr>
            <p:spPr>
              <a:xfrm>
                <a:off x="3203320" y="3914553"/>
                <a:ext cx="3127622" cy="30967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90" name="椭圆 6">
                <a:extLst>
                  <a:ext uri="{FF2B5EF4-FFF2-40B4-BE49-F238E27FC236}">
                    <a16:creationId xmlns:a16="http://schemas.microsoft.com/office/drawing/2014/main" id="{A946C6DD-B046-451D-BCFE-497A0380BB2D}"/>
                  </a:ext>
                </a:extLst>
              </p:cNvPr>
              <p:cNvSpPr/>
              <p:nvPr/>
            </p:nvSpPr>
            <p:spPr>
              <a:xfrm>
                <a:off x="3491879" y="2485851"/>
                <a:ext cx="2252436" cy="173837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91" name="椭圆 6">
                <a:extLst>
                  <a:ext uri="{FF2B5EF4-FFF2-40B4-BE49-F238E27FC236}">
                    <a16:creationId xmlns:a16="http://schemas.microsoft.com/office/drawing/2014/main" id="{121BAEF0-5682-4220-800D-CFF4060ED526}"/>
                  </a:ext>
                </a:extLst>
              </p:cNvPr>
              <p:cNvSpPr/>
              <p:nvPr/>
            </p:nvSpPr>
            <p:spPr>
              <a:xfrm>
                <a:off x="3563886" y="2615308"/>
                <a:ext cx="2051784" cy="16057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accent1">
                  <a:lumMod val="75000"/>
                </a:schemeClr>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grpSp>
        <p:sp>
          <p:nvSpPr>
            <p:cNvPr id="85" name="矩形 46">
              <a:extLst>
                <a:ext uri="{FF2B5EF4-FFF2-40B4-BE49-F238E27FC236}">
                  <a16:creationId xmlns:a16="http://schemas.microsoft.com/office/drawing/2014/main" id="{383F2D63-07BA-45F7-9D80-E7BE3635DFC4}"/>
                </a:ext>
              </a:extLst>
            </p:cNvPr>
            <p:cNvSpPr/>
            <p:nvPr/>
          </p:nvSpPr>
          <p:spPr>
            <a:xfrm rot="5400000">
              <a:off x="4838968" y="3021751"/>
              <a:ext cx="1372335" cy="24503"/>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6" name="TextBox 85">
              <a:extLst>
                <a:ext uri="{FF2B5EF4-FFF2-40B4-BE49-F238E27FC236}">
                  <a16:creationId xmlns:a16="http://schemas.microsoft.com/office/drawing/2014/main" id="{BB289039-93B5-4E9E-93BC-DBBDAB177528}"/>
                </a:ext>
              </a:extLst>
            </p:cNvPr>
            <p:cNvSpPr txBox="1"/>
            <p:nvPr/>
          </p:nvSpPr>
          <p:spPr>
            <a:xfrm>
              <a:off x="5578405" y="2518606"/>
              <a:ext cx="1335211" cy="1265073"/>
            </a:xfrm>
            <a:prstGeom prst="rect">
              <a:avLst/>
            </a:prstGeom>
            <a:noFill/>
          </p:spPr>
          <p:txBody>
            <a:bodyPr wrap="square" rtlCol="0">
              <a:spAutoFit/>
            </a:bodyPr>
            <a:lstStyle/>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Договоры купли-продажи, </a:t>
              </a:r>
            </a:p>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дарения,  приватизации</a:t>
              </a:r>
              <a:endParaRPr lang="ru-RU" sz="1200" dirty="0">
                <a:solidFill>
                  <a:schemeClr val="bg1"/>
                </a:solidFill>
              </a:endParaRPr>
            </a:p>
          </p:txBody>
        </p:sp>
        <p:sp>
          <p:nvSpPr>
            <p:cNvPr id="87" name="TextBox 86">
              <a:extLst>
                <a:ext uri="{FF2B5EF4-FFF2-40B4-BE49-F238E27FC236}">
                  <a16:creationId xmlns:a16="http://schemas.microsoft.com/office/drawing/2014/main" id="{51BFB671-68A3-46FD-8881-8E994A988DD6}"/>
                </a:ext>
              </a:extLst>
            </p:cNvPr>
            <p:cNvSpPr txBox="1"/>
            <p:nvPr/>
          </p:nvSpPr>
          <p:spPr>
            <a:xfrm>
              <a:off x="4811385" y="2685387"/>
              <a:ext cx="726005" cy="402523"/>
            </a:xfrm>
            <a:prstGeom prst="rect">
              <a:avLst/>
            </a:prstGeom>
            <a:noFill/>
          </p:spPr>
          <p:txBody>
            <a:bodyPr wrap="square" rtlCol="0">
              <a:spAutoFit/>
            </a:bodyPr>
            <a:lstStyle/>
            <a:p>
              <a:r>
                <a:rPr lang="en-US" altLang="zh-CN" sz="1500" b="1" dirty="0">
                  <a:solidFill>
                    <a:schemeClr val="bg1"/>
                  </a:solidFill>
                  <a:latin typeface="微软雅黑" pitchFamily="34" charset="-122"/>
                  <a:ea typeface="微软雅黑" pitchFamily="34" charset="-122"/>
                </a:rPr>
                <a:t>0</a:t>
              </a:r>
              <a:r>
                <a:rPr lang="ru-RU" altLang="zh-CN" sz="1500" b="1" dirty="0">
                  <a:solidFill>
                    <a:schemeClr val="bg1"/>
                  </a:solidFill>
                  <a:latin typeface="微软雅黑" pitchFamily="34" charset="-122"/>
                  <a:ea typeface="微软雅黑" pitchFamily="34" charset="-122"/>
                </a:rPr>
                <a:t>1</a:t>
              </a:r>
              <a:endParaRPr lang="zh-CN" altLang="en-US" sz="1500" b="1" dirty="0">
                <a:solidFill>
                  <a:schemeClr val="bg1"/>
                </a:solidFill>
                <a:latin typeface="微软雅黑" pitchFamily="34" charset="-122"/>
                <a:ea typeface="微软雅黑" pitchFamily="34" charset="-122"/>
              </a:endParaRPr>
            </a:p>
          </p:txBody>
        </p:sp>
      </p:grpSp>
      <p:grpSp>
        <p:nvGrpSpPr>
          <p:cNvPr id="92" name="Группа 91"/>
          <p:cNvGrpSpPr/>
          <p:nvPr/>
        </p:nvGrpSpPr>
        <p:grpSpPr>
          <a:xfrm>
            <a:off x="8551950" y="1657430"/>
            <a:ext cx="2576208" cy="3754136"/>
            <a:chOff x="4811385" y="1161739"/>
            <a:chExt cx="2629904" cy="4083984"/>
          </a:xfrm>
        </p:grpSpPr>
        <p:grpSp>
          <p:nvGrpSpPr>
            <p:cNvPr id="93" name="组合 19">
              <a:extLst>
                <a:ext uri="{FF2B5EF4-FFF2-40B4-BE49-F238E27FC236}">
                  <a16:creationId xmlns:a16="http://schemas.microsoft.com/office/drawing/2014/main" id="{D788F95A-9DB5-47D7-88D6-59D187E444CE}"/>
                </a:ext>
              </a:extLst>
            </p:cNvPr>
            <p:cNvGrpSpPr/>
            <p:nvPr/>
          </p:nvGrpSpPr>
          <p:grpSpPr>
            <a:xfrm rot="3152971">
              <a:off x="4324000" y="2128434"/>
              <a:ext cx="4083984" cy="2150594"/>
              <a:chOff x="3096529" y="2485851"/>
              <a:chExt cx="3329404" cy="1753238"/>
            </a:xfrm>
          </p:grpSpPr>
          <p:sp>
            <p:nvSpPr>
              <p:cNvPr id="97" name="矩形 20">
                <a:extLst>
                  <a:ext uri="{FF2B5EF4-FFF2-40B4-BE49-F238E27FC236}">
                    <a16:creationId xmlns:a16="http://schemas.microsoft.com/office/drawing/2014/main" id="{87ED89EB-7605-4FCC-816D-42A9A000BF71}"/>
                  </a:ext>
                </a:extLst>
              </p:cNvPr>
              <p:cNvSpPr/>
              <p:nvPr/>
            </p:nvSpPr>
            <p:spPr>
              <a:xfrm>
                <a:off x="3096529" y="4193755"/>
                <a:ext cx="3329404" cy="45334"/>
              </a:xfrm>
              <a:prstGeom prst="rect">
                <a:avLst/>
              </a:prstGeom>
              <a:gradFill>
                <a:gsLst>
                  <a:gs pos="49628">
                    <a:schemeClr val="tx1">
                      <a:lumMod val="65000"/>
                      <a:lumOff val="35000"/>
                    </a:schemeClr>
                  </a:gs>
                  <a:gs pos="2000">
                    <a:schemeClr val="bg1">
                      <a:lumMod val="95000"/>
                    </a:schemeClr>
                  </a:gs>
                  <a:gs pos="100000">
                    <a:schemeClr val="bg1">
                      <a:lumMod val="9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8" name="椭圆 3">
                <a:extLst>
                  <a:ext uri="{FF2B5EF4-FFF2-40B4-BE49-F238E27FC236}">
                    <a16:creationId xmlns:a16="http://schemas.microsoft.com/office/drawing/2014/main" id="{2571EAE2-6141-434B-85C8-8DDA9CD45E9B}"/>
                  </a:ext>
                </a:extLst>
              </p:cNvPr>
              <p:cNvSpPr/>
              <p:nvPr/>
            </p:nvSpPr>
            <p:spPr>
              <a:xfrm>
                <a:off x="3203320" y="3914553"/>
                <a:ext cx="3127622" cy="309675"/>
              </a:xfrm>
              <a:custGeom>
                <a:avLst/>
                <a:gdLst/>
                <a:ahLst/>
                <a:cxnLst/>
                <a:rect l="l" t="t" r="r" b="b"/>
                <a:pathLst>
                  <a:path w="5967726" h="372256">
                    <a:moveTo>
                      <a:pt x="2983863" y="0"/>
                    </a:moveTo>
                    <a:cubicBezTo>
                      <a:pt x="4505610" y="0"/>
                      <a:pt x="5763890" y="161740"/>
                      <a:pt x="5967726" y="372256"/>
                    </a:cubicBezTo>
                    <a:lnTo>
                      <a:pt x="0" y="372256"/>
                    </a:lnTo>
                    <a:cubicBezTo>
                      <a:pt x="203837" y="161740"/>
                      <a:pt x="1462116" y="0"/>
                      <a:pt x="2983863" y="0"/>
                    </a:cubicBezTo>
                    <a:close/>
                  </a:path>
                </a:pathLst>
              </a:custGeom>
              <a:gradFill flip="none" rotWithShape="1">
                <a:gsLst>
                  <a:gs pos="100000">
                    <a:schemeClr val="bg1">
                      <a:lumMod val="50000"/>
                      <a:alpha val="27000"/>
                    </a:schemeClr>
                  </a:gs>
                  <a:gs pos="26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99" name="椭圆 6">
                <a:extLst>
                  <a:ext uri="{FF2B5EF4-FFF2-40B4-BE49-F238E27FC236}">
                    <a16:creationId xmlns:a16="http://schemas.microsoft.com/office/drawing/2014/main" id="{A946C6DD-B046-451D-BCFE-497A0380BB2D}"/>
                  </a:ext>
                </a:extLst>
              </p:cNvPr>
              <p:cNvSpPr/>
              <p:nvPr/>
            </p:nvSpPr>
            <p:spPr>
              <a:xfrm>
                <a:off x="3491879" y="2485851"/>
                <a:ext cx="2252436" cy="1738378"/>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1"/>
              </a:solidFill>
              <a:ln>
                <a:noFill/>
              </a:ln>
              <a:effectLst>
                <a:outerShdw blurRad="50800" dist="38100" dir="16200000" sx="101000" sy="101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sp>
            <p:nvSpPr>
              <p:cNvPr id="100" name="椭圆 6">
                <a:extLst>
                  <a:ext uri="{FF2B5EF4-FFF2-40B4-BE49-F238E27FC236}">
                    <a16:creationId xmlns:a16="http://schemas.microsoft.com/office/drawing/2014/main" id="{121BAEF0-5682-4220-800D-CFF4060ED526}"/>
                  </a:ext>
                </a:extLst>
              </p:cNvPr>
              <p:cNvSpPr/>
              <p:nvPr/>
            </p:nvSpPr>
            <p:spPr>
              <a:xfrm>
                <a:off x="3563886" y="2615308"/>
                <a:ext cx="2051784" cy="1605781"/>
              </a:xfrm>
              <a:custGeom>
                <a:avLst/>
                <a:gdLst/>
                <a:ahLst/>
                <a:cxnLst/>
                <a:rect l="l" t="t" r="r" b="b"/>
                <a:pathLst>
                  <a:path w="2448272" h="1925181">
                    <a:moveTo>
                      <a:pt x="1224136" y="0"/>
                    </a:moveTo>
                    <a:cubicBezTo>
                      <a:pt x="1900208" y="0"/>
                      <a:pt x="2448272" y="548064"/>
                      <a:pt x="2448272" y="1224136"/>
                    </a:cubicBezTo>
                    <a:cubicBezTo>
                      <a:pt x="2448272" y="1485100"/>
                      <a:pt x="2366613" y="1726991"/>
                      <a:pt x="2226782" y="1925181"/>
                    </a:cubicBezTo>
                    <a:lnTo>
                      <a:pt x="221490" y="1925181"/>
                    </a:lnTo>
                    <a:cubicBezTo>
                      <a:pt x="81659" y="1726991"/>
                      <a:pt x="0" y="1485100"/>
                      <a:pt x="0" y="1224136"/>
                    </a:cubicBezTo>
                    <a:cubicBezTo>
                      <a:pt x="0" y="548064"/>
                      <a:pt x="548064" y="0"/>
                      <a:pt x="1224136" y="0"/>
                    </a:cubicBezTo>
                    <a:close/>
                  </a:path>
                </a:pathLst>
              </a:custGeom>
              <a:solidFill>
                <a:schemeClr val="bg2">
                  <a:lumMod val="75000"/>
                </a:schemeClr>
              </a:solidFill>
              <a:ln>
                <a:noFill/>
              </a:ln>
              <a:effectLst>
                <a:innerShdw blurRad="114300">
                  <a:srgbClr val="7C3B06"/>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64" tIns="34282" rIns="68564" bIns="34282" numCol="1" spcCol="0" rtlCol="0" fromWordArt="0" anchor="ctr" anchorCtr="0" forceAA="0" compatLnSpc="1">
                <a:prstTxWarp prst="textNoShape">
                  <a:avLst/>
                </a:prstTxWarp>
                <a:noAutofit/>
              </a:bodyPr>
              <a:lstStyle/>
              <a:p>
                <a:pPr algn="ctr"/>
                <a:endParaRPr lang="zh-CN" altLang="en-US" sz="1350"/>
              </a:p>
            </p:txBody>
          </p:sp>
        </p:grpSp>
        <p:sp>
          <p:nvSpPr>
            <p:cNvPr id="94" name="矩形 46">
              <a:extLst>
                <a:ext uri="{FF2B5EF4-FFF2-40B4-BE49-F238E27FC236}">
                  <a16:creationId xmlns:a16="http://schemas.microsoft.com/office/drawing/2014/main" id="{383F2D63-07BA-45F7-9D80-E7BE3635DFC4}"/>
                </a:ext>
              </a:extLst>
            </p:cNvPr>
            <p:cNvSpPr/>
            <p:nvPr/>
          </p:nvSpPr>
          <p:spPr>
            <a:xfrm rot="5400000">
              <a:off x="4838968" y="3021751"/>
              <a:ext cx="1372335" cy="24503"/>
            </a:xfrm>
            <a:prstGeom prst="rect">
              <a:avLst/>
            </a:prstGeom>
            <a:gradFill>
              <a:gsLst>
                <a:gs pos="49628">
                  <a:schemeClr val="bg1"/>
                </a:gs>
                <a:gs pos="2000">
                  <a:schemeClr val="bg1">
                    <a:alpha val="0"/>
                  </a:schemeClr>
                </a:gs>
                <a:gs pos="100000">
                  <a:schemeClr val="bg1">
                    <a:alpha val="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5" name="TextBox 94">
              <a:extLst>
                <a:ext uri="{FF2B5EF4-FFF2-40B4-BE49-F238E27FC236}">
                  <a16:creationId xmlns:a16="http://schemas.microsoft.com/office/drawing/2014/main" id="{BB289039-93B5-4E9E-93BC-DBBDAB177528}"/>
                </a:ext>
              </a:extLst>
            </p:cNvPr>
            <p:cNvSpPr txBox="1"/>
            <p:nvPr/>
          </p:nvSpPr>
          <p:spPr>
            <a:xfrm>
              <a:off x="5450546" y="2402064"/>
              <a:ext cx="1670212" cy="1495086"/>
            </a:xfrm>
            <a:prstGeom prst="rect">
              <a:avLst/>
            </a:prstGeom>
            <a:noFill/>
          </p:spPr>
          <p:txBody>
            <a:bodyPr wrap="square" rtlCol="0">
              <a:spAutoFit/>
            </a:bodyPr>
            <a:lstStyle/>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Акты органов </a:t>
              </a:r>
            </a:p>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государственной власти </a:t>
              </a:r>
            </a:p>
            <a:p>
              <a:pPr algn="ctr"/>
              <a:r>
                <a:rPr lang="ru-RU" sz="12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и местного самоуправления</a:t>
              </a:r>
            </a:p>
            <a:p>
              <a:pPr algn="ctr"/>
              <a:r>
                <a:rPr lang="ru-RU" sz="1200" dirty="0">
                  <a:solidFill>
                    <a:schemeClr val="bg1"/>
                  </a:solidFill>
                  <a:latin typeface="Times New Roman" panose="02020603050405020304" pitchFamily="18" charset="0"/>
                  <a:cs typeface="Times New Roman" panose="02020603050405020304" pitchFamily="18" charset="0"/>
                </a:rPr>
                <a:t>и другие</a:t>
              </a:r>
              <a:endParaRPr lang="ru-RU" sz="1200" dirty="0">
                <a:solidFill>
                  <a:schemeClr val="bg1"/>
                </a:solidFill>
              </a:endParaRPr>
            </a:p>
          </p:txBody>
        </p:sp>
        <p:sp>
          <p:nvSpPr>
            <p:cNvPr id="96" name="TextBox 95">
              <a:extLst>
                <a:ext uri="{FF2B5EF4-FFF2-40B4-BE49-F238E27FC236}">
                  <a16:creationId xmlns:a16="http://schemas.microsoft.com/office/drawing/2014/main" id="{51BFB671-68A3-46FD-8881-8E994A988DD6}"/>
                </a:ext>
              </a:extLst>
            </p:cNvPr>
            <p:cNvSpPr txBox="1"/>
            <p:nvPr/>
          </p:nvSpPr>
          <p:spPr>
            <a:xfrm>
              <a:off x="4811385" y="2685387"/>
              <a:ext cx="726005" cy="402523"/>
            </a:xfrm>
            <a:prstGeom prst="rect">
              <a:avLst/>
            </a:prstGeom>
            <a:noFill/>
          </p:spPr>
          <p:txBody>
            <a:bodyPr wrap="square" rtlCol="0">
              <a:spAutoFit/>
            </a:bodyPr>
            <a:lstStyle/>
            <a:p>
              <a:r>
                <a:rPr lang="en-US" altLang="zh-CN" sz="1500" b="1" dirty="0">
                  <a:solidFill>
                    <a:schemeClr val="bg1"/>
                  </a:solidFill>
                  <a:latin typeface="微软雅黑" pitchFamily="34" charset="-122"/>
                  <a:ea typeface="微软雅黑" pitchFamily="34" charset="-122"/>
                </a:rPr>
                <a:t>0</a:t>
              </a:r>
              <a:r>
                <a:rPr lang="ru-RU" altLang="zh-CN" sz="1500" b="1" dirty="0">
                  <a:solidFill>
                    <a:schemeClr val="bg1"/>
                  </a:solidFill>
                  <a:latin typeface="微软雅黑" pitchFamily="34" charset="-122"/>
                  <a:ea typeface="微软雅黑" pitchFamily="34" charset="-122"/>
                </a:rPr>
                <a:t>4</a:t>
              </a:r>
              <a:endParaRPr lang="zh-CN" altLang="en-US" sz="1500" b="1" dirty="0">
                <a:solidFill>
                  <a:schemeClr val="bg1"/>
                </a:solidFill>
                <a:latin typeface="微软雅黑" pitchFamily="34" charset="-122"/>
                <a:ea typeface="微软雅黑" pitchFamily="34" charset="-122"/>
              </a:endParaRPr>
            </a:p>
          </p:txBody>
        </p:sp>
      </p:grpSp>
    </p:spTree>
    <p:extLst>
      <p:ext uri="{BB962C8B-B14F-4D97-AF65-F5344CB8AC3E}">
        <p14:creationId xmlns:p14="http://schemas.microsoft.com/office/powerpoint/2010/main" val="23118073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1000"/>
                                        <p:tgtEl>
                                          <p:spTgt spid="54"/>
                                        </p:tgtEl>
                                      </p:cBhvr>
                                    </p:animEffect>
                                    <p:anim calcmode="lin" valueType="num">
                                      <p:cBhvr>
                                        <p:cTn id="14" dur="1000" fill="hold"/>
                                        <p:tgtEl>
                                          <p:spTgt spid="54"/>
                                        </p:tgtEl>
                                        <p:attrNameLst>
                                          <p:attrName>ppt_x</p:attrName>
                                        </p:attrNameLst>
                                      </p:cBhvr>
                                      <p:tavLst>
                                        <p:tav tm="0">
                                          <p:val>
                                            <p:strVal val="#ppt_x"/>
                                          </p:val>
                                        </p:tav>
                                        <p:tav tm="100000">
                                          <p:val>
                                            <p:strVal val="#ppt_x"/>
                                          </p:val>
                                        </p:tav>
                                      </p:tavLst>
                                    </p:anim>
                                    <p:anim calcmode="lin" valueType="num">
                                      <p:cBhvr>
                                        <p:cTn id="15" dur="1000" fill="hold"/>
                                        <p:tgtEl>
                                          <p:spTgt spid="5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fade">
                                      <p:cBhvr>
                                        <p:cTn id="31" dur="500"/>
                                        <p:tgtEl>
                                          <p:spTgt spid="92"/>
                                        </p:tgtEl>
                                      </p:cBhvr>
                                    </p:animEffec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1000"/>
                                        <p:tgtEl>
                                          <p:spTgt spid="53"/>
                                        </p:tgtEl>
                                      </p:cBhvr>
                                    </p:animEffect>
                                    <p:anim calcmode="lin" valueType="num">
                                      <p:cBhvr>
                                        <p:cTn id="36" dur="1000" fill="hold"/>
                                        <p:tgtEl>
                                          <p:spTgt spid="53"/>
                                        </p:tgtEl>
                                        <p:attrNameLst>
                                          <p:attrName>ppt_x</p:attrName>
                                        </p:attrNameLst>
                                      </p:cBhvr>
                                      <p:tavLst>
                                        <p:tav tm="0">
                                          <p:val>
                                            <p:strVal val="#ppt_x"/>
                                          </p:val>
                                        </p:tav>
                                        <p:tav tm="100000">
                                          <p:val>
                                            <p:strVal val="#ppt_x"/>
                                          </p:val>
                                        </p:tav>
                                      </p:tavLst>
                                    </p:anim>
                                    <p:anim calcmode="lin" valueType="num">
                                      <p:cBhvr>
                                        <p:cTn id="3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4057"/>
            <a:ext cx="12192000" cy="1231106"/>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cs typeface="Times New Roman" panose="02020603050405020304" pitchFamily="18" charset="0"/>
              </a:rPr>
              <a:t>Документ </a:t>
            </a:r>
            <a:r>
              <a:rPr lang="ru-RU" sz="2000" dirty="0" smtClean="0">
                <a:latin typeface="Times New Roman" panose="02020603050405020304" pitchFamily="18" charset="0"/>
                <a:ea typeface="Calibri" panose="020F0502020204030204" pitchFamily="34" charset="0"/>
                <a:cs typeface="Times New Roman" panose="02020603050405020304" pitchFamily="18" charset="0"/>
              </a:rPr>
              <a:t>16</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«Справка из бюро технической инвентаризации (иных организаций, осуществлявших регистрацию прав на недвижимое имущество и сделок с ним до передачи указанных полномочий </a:t>
            </a:r>
            <a:r>
              <a:rPr lang="ru-RU" dirty="0" err="1">
                <a:latin typeface="Times New Roman" panose="02020603050405020304" pitchFamily="18" charset="0"/>
                <a:ea typeface="Calibri" panose="020F0502020204030204" pitchFamily="34" charset="0"/>
                <a:cs typeface="Times New Roman" panose="02020603050405020304" pitchFamily="18" charset="0"/>
              </a:rPr>
              <a:t>Росреестру</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«з»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grpSp>
        <p:nvGrpSpPr>
          <p:cNvPr id="25" name="Группа 24"/>
          <p:cNvGrpSpPr/>
          <p:nvPr/>
        </p:nvGrpSpPr>
        <p:grpSpPr>
          <a:xfrm>
            <a:off x="220199" y="2131954"/>
            <a:ext cx="3699804" cy="1276827"/>
            <a:chOff x="507400" y="2452672"/>
            <a:chExt cx="4933073" cy="1600439"/>
          </a:xfrm>
        </p:grpSpPr>
        <p:grpSp>
          <p:nvGrpSpPr>
            <p:cNvPr id="26" name="Группа 25"/>
            <p:cNvGrpSpPr/>
            <p:nvPr/>
          </p:nvGrpSpPr>
          <p:grpSpPr>
            <a:xfrm>
              <a:off x="564378" y="2452672"/>
              <a:ext cx="4876095" cy="1600439"/>
              <a:chOff x="564378" y="3734309"/>
              <a:chExt cx="4876095" cy="1600439"/>
            </a:xfrm>
          </p:grpSpPr>
          <p:sp>
            <p:nvSpPr>
              <p:cNvPr id="4" name="原创设计师QQ598969553          _4"/>
              <p:cNvSpPr/>
              <p:nvPr/>
            </p:nvSpPr>
            <p:spPr>
              <a:xfrm flipV="1">
                <a:off x="564378" y="4108109"/>
                <a:ext cx="600740" cy="818707"/>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sp>
            <p:nvSpPr>
              <p:cNvPr id="5" name="原创设计师QQ598969553          _5"/>
              <p:cNvSpPr txBox="1"/>
              <p:nvPr/>
            </p:nvSpPr>
            <p:spPr>
              <a:xfrm>
                <a:off x="1303737" y="3734309"/>
                <a:ext cx="4136736" cy="1600439"/>
              </a:xfrm>
              <a:prstGeom prst="rect">
                <a:avLst/>
              </a:prstGeom>
              <a:solidFill>
                <a:schemeClr val="bg1"/>
              </a:solidFill>
            </p:spPr>
            <p:txBody>
              <a:bodyPr wrap="square" rtlCol="0">
                <a:spAutoFit/>
              </a:bodyPr>
              <a:lstStyle/>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Справки предоставляются в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подлиннике </a:t>
                </a:r>
                <a:r>
                  <a:rPr lang="ru-RU" sz="1200" dirty="0">
                    <a:latin typeface="Times New Roman" panose="02020603050405020304" pitchFamily="18" charset="0"/>
                    <a:ea typeface="Calibri" panose="020F0502020204030204" pitchFamily="34" charset="0"/>
                    <a:cs typeface="Times New Roman" panose="02020603050405020304" pitchFamily="18" charset="0"/>
                  </a:rPr>
                  <a:t>на объекты, права на которые зарегистрированы до передачи Росреестру полномочий по регистрации прав на недвижимое имущество и сделок с ним (период с 1998 по 2000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г.г</a:t>
                </a:r>
                <a:r>
                  <a:rPr lang="ru-RU" sz="1200" dirty="0">
                    <a:latin typeface="Times New Roman" panose="02020603050405020304" pitchFamily="18" charset="0"/>
                    <a:ea typeface="Calibri" panose="020F0502020204030204" pitchFamily="34" charset="0"/>
                    <a:cs typeface="Times New Roman" panose="02020603050405020304" pitchFamily="18" charset="0"/>
                  </a:rPr>
                  <a:t>. включительно)¹</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31" name="文本框 59"/>
            <p:cNvSpPr txBox="1"/>
            <p:nvPr/>
          </p:nvSpPr>
          <p:spPr>
            <a:xfrm>
              <a:off x="507400" y="2871244"/>
              <a:ext cx="705657" cy="615553"/>
            </a:xfrm>
            <a:prstGeom prst="rect">
              <a:avLst/>
            </a:prstGeom>
            <a:noFill/>
          </p:spPr>
          <p:txBody>
            <a:bodyPr wrap="square" rtlCol="0">
              <a:spAutoFit/>
            </a:bodyPr>
            <a:lstStyle/>
            <a:p>
              <a:pPr algn="ctr"/>
              <a:r>
                <a:rPr lang="en-US" altLang="zh-CN" sz="2400" dirty="0">
                  <a:solidFill>
                    <a:schemeClr val="accent6"/>
                  </a:solidFill>
                  <a:latin typeface="Impact" panose="020B0806030902050204" pitchFamily="34" charset="0"/>
                </a:rPr>
                <a:t>01</a:t>
              </a:r>
              <a:endParaRPr lang="zh-CN" altLang="en-US" sz="2400" dirty="0">
                <a:solidFill>
                  <a:schemeClr val="accent6"/>
                </a:solidFill>
                <a:latin typeface="Impact" panose="020B0806030902050204" pitchFamily="34" charset="0"/>
              </a:endParaRPr>
            </a:p>
          </p:txBody>
        </p:sp>
      </p:grpSp>
      <p:grpSp>
        <p:nvGrpSpPr>
          <p:cNvPr id="28" name="Группа 27"/>
          <p:cNvGrpSpPr/>
          <p:nvPr/>
        </p:nvGrpSpPr>
        <p:grpSpPr>
          <a:xfrm>
            <a:off x="4168232" y="4791057"/>
            <a:ext cx="3723185" cy="1015663"/>
            <a:chOff x="8277274" y="4936784"/>
            <a:chExt cx="4705266" cy="1354217"/>
          </a:xfrm>
        </p:grpSpPr>
        <p:grpSp>
          <p:nvGrpSpPr>
            <p:cNvPr id="32" name="Группа 31"/>
            <p:cNvGrpSpPr/>
            <p:nvPr/>
          </p:nvGrpSpPr>
          <p:grpSpPr>
            <a:xfrm>
              <a:off x="8331325" y="4936784"/>
              <a:ext cx="4651215" cy="1354217"/>
              <a:chOff x="4304379" y="4936784"/>
              <a:chExt cx="4651215" cy="1354217"/>
            </a:xfrm>
          </p:grpSpPr>
          <p:sp>
            <p:nvSpPr>
              <p:cNvPr id="11" name="原创设计师QQ598969553          _11"/>
              <p:cNvSpPr txBox="1"/>
              <p:nvPr/>
            </p:nvSpPr>
            <p:spPr>
              <a:xfrm>
                <a:off x="4980587" y="4936784"/>
                <a:ext cx="3975007" cy="1354217"/>
              </a:xfrm>
              <a:prstGeom prst="rect">
                <a:avLst/>
              </a:prstGeom>
              <a:solidFill>
                <a:schemeClr val="bg1"/>
              </a:solidFill>
            </p:spPr>
            <p:txBody>
              <a:bodyPr wrap="square" rtlCol="0">
                <a:spAutoFit/>
              </a:bodyPr>
              <a:lstStyle/>
              <a:p>
                <a:pPr algn="just"/>
                <a:r>
                  <a:rPr lang="ru-RU" sz="1200" dirty="0">
                    <a:latin typeface="Times New Roman" panose="02020603050405020304" pitchFamily="18" charset="0"/>
                    <a:ea typeface="Calibri" panose="020F0502020204030204" pitchFamily="34" charset="0"/>
                  </a:rPr>
                  <a:t>В справки включается информация об изменении фамилии, имени, отчества (при наличии) молодого ученого и членов его семьи, совместно проживающих с ним, по месту (местам) их жительства</a:t>
                </a:r>
                <a:endParaRPr lang="ru-RU" sz="1200" dirty="0"/>
              </a:p>
            </p:txBody>
          </p:sp>
          <p:sp>
            <p:nvSpPr>
              <p:cNvPr id="10" name="原创设计师QQ598969553          _10"/>
              <p:cNvSpPr/>
              <p:nvPr/>
            </p:nvSpPr>
            <p:spPr>
              <a:xfrm flipV="1">
                <a:off x="4304379" y="5119172"/>
                <a:ext cx="600740" cy="818706"/>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35" name="文本框 59"/>
            <p:cNvSpPr txBox="1"/>
            <p:nvPr/>
          </p:nvSpPr>
          <p:spPr>
            <a:xfrm>
              <a:off x="8277274" y="5185809"/>
              <a:ext cx="705657" cy="615553"/>
            </a:xfrm>
            <a:prstGeom prst="rect">
              <a:avLst/>
            </a:prstGeom>
            <a:noFill/>
          </p:spPr>
          <p:txBody>
            <a:bodyPr wrap="square" rtlCol="0">
              <a:spAutoFit/>
            </a:bodyPr>
            <a:lstStyle/>
            <a:p>
              <a:pPr algn="ctr"/>
              <a:r>
                <a:rPr lang="en-US" altLang="zh-CN" sz="2400" dirty="0" smtClean="0">
                  <a:solidFill>
                    <a:schemeClr val="accent6"/>
                  </a:solidFill>
                  <a:latin typeface="Impact" panose="020B0806030902050204" pitchFamily="34" charset="0"/>
                </a:rPr>
                <a:t>0</a:t>
              </a:r>
              <a:r>
                <a:rPr lang="ru-RU" altLang="zh-CN" sz="2400" dirty="0">
                  <a:solidFill>
                    <a:schemeClr val="accent6"/>
                  </a:solidFill>
                  <a:latin typeface="Impact" panose="020B0806030902050204" pitchFamily="34" charset="0"/>
                </a:rPr>
                <a:t>5</a:t>
              </a:r>
              <a:endParaRPr lang="zh-CN" altLang="en-US" sz="2400" dirty="0">
                <a:solidFill>
                  <a:schemeClr val="accent6"/>
                </a:solidFill>
                <a:latin typeface="Impact" panose="020B0806030902050204" pitchFamily="34" charset="0"/>
              </a:endParaRPr>
            </a:p>
          </p:txBody>
        </p:sp>
      </p:grpSp>
      <p:grpSp>
        <p:nvGrpSpPr>
          <p:cNvPr id="27" name="Группа 26"/>
          <p:cNvGrpSpPr/>
          <p:nvPr/>
        </p:nvGrpSpPr>
        <p:grpSpPr>
          <a:xfrm>
            <a:off x="4159499" y="1759715"/>
            <a:ext cx="3699803" cy="1384995"/>
            <a:chOff x="539989" y="4623988"/>
            <a:chExt cx="4933070" cy="1846660"/>
          </a:xfrm>
        </p:grpSpPr>
        <p:grpSp>
          <p:nvGrpSpPr>
            <p:cNvPr id="33" name="Группа 32"/>
            <p:cNvGrpSpPr/>
            <p:nvPr/>
          </p:nvGrpSpPr>
          <p:grpSpPr>
            <a:xfrm>
              <a:off x="592448" y="4623988"/>
              <a:ext cx="4880611" cy="1846660"/>
              <a:chOff x="564378" y="4674777"/>
              <a:chExt cx="4880611" cy="1846660"/>
            </a:xfrm>
          </p:grpSpPr>
          <p:sp>
            <p:nvSpPr>
              <p:cNvPr id="6" name="原创设计师QQ598969553          _6"/>
              <p:cNvSpPr/>
              <p:nvPr/>
            </p:nvSpPr>
            <p:spPr>
              <a:xfrm flipV="1">
                <a:off x="564378" y="5097225"/>
                <a:ext cx="600740" cy="818707"/>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sp>
            <p:nvSpPr>
              <p:cNvPr id="7" name="原创设计师QQ598969553          _7"/>
              <p:cNvSpPr txBox="1"/>
              <p:nvPr/>
            </p:nvSpPr>
            <p:spPr>
              <a:xfrm>
                <a:off x="1275666" y="4674777"/>
                <a:ext cx="4169323" cy="1846660"/>
              </a:xfrm>
              <a:prstGeom prst="rect">
                <a:avLst/>
              </a:prstGeom>
              <a:solidFill>
                <a:schemeClr val="bg1"/>
              </a:solidFill>
            </p:spPr>
            <p:txBody>
              <a:bodyPr wrap="square" rtlCol="0">
                <a:spAutoFit/>
              </a:bodyPr>
              <a:lstStyle/>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В случае перемены мест жительства молодым ученым и членами его семьи в период до передачи полномочий по регистрации прав на недвижимое имущество и сделок с ним Росреестру, сведения из БТИ предоставляются из каждого территориального образования</a:t>
                </a:r>
              </a:p>
            </p:txBody>
          </p:sp>
        </p:grpSp>
        <p:sp>
          <p:nvSpPr>
            <p:cNvPr id="36" name="文本框 59"/>
            <p:cNvSpPr txBox="1"/>
            <p:nvPr/>
          </p:nvSpPr>
          <p:spPr>
            <a:xfrm>
              <a:off x="539989" y="5120307"/>
              <a:ext cx="705659" cy="615553"/>
            </a:xfrm>
            <a:prstGeom prst="rect">
              <a:avLst/>
            </a:prstGeom>
            <a:noFill/>
          </p:spPr>
          <p:txBody>
            <a:bodyPr wrap="square" rtlCol="0">
              <a:spAutoFit/>
            </a:bodyPr>
            <a:lstStyle/>
            <a:p>
              <a:pPr algn="ctr"/>
              <a:r>
                <a:rPr lang="en-US" altLang="zh-CN" sz="2400" dirty="0" smtClean="0">
                  <a:solidFill>
                    <a:schemeClr val="accent6"/>
                  </a:solidFill>
                  <a:latin typeface="Impact" panose="020B0806030902050204" pitchFamily="34" charset="0"/>
                </a:rPr>
                <a:t>0</a:t>
              </a:r>
              <a:r>
                <a:rPr lang="ru-RU" altLang="zh-CN" sz="2400" dirty="0">
                  <a:solidFill>
                    <a:schemeClr val="accent6"/>
                  </a:solidFill>
                  <a:latin typeface="Impact" panose="020B0806030902050204" pitchFamily="34" charset="0"/>
                </a:rPr>
                <a:t>3</a:t>
              </a:r>
              <a:endParaRPr lang="zh-CN" altLang="en-US" sz="2400" dirty="0">
                <a:solidFill>
                  <a:schemeClr val="accent6"/>
                </a:solidFill>
                <a:latin typeface="Impact" panose="020B0806030902050204" pitchFamily="34" charset="0"/>
              </a:endParaRPr>
            </a:p>
          </p:txBody>
        </p:sp>
      </p:grpSp>
      <p:grpSp>
        <p:nvGrpSpPr>
          <p:cNvPr id="15" name="Группа 14"/>
          <p:cNvGrpSpPr/>
          <p:nvPr/>
        </p:nvGrpSpPr>
        <p:grpSpPr>
          <a:xfrm>
            <a:off x="230620" y="3749533"/>
            <a:ext cx="3689383" cy="1015663"/>
            <a:chOff x="4358653" y="3582332"/>
            <a:chExt cx="5018507" cy="1093955"/>
          </a:xfrm>
        </p:grpSpPr>
        <p:grpSp>
          <p:nvGrpSpPr>
            <p:cNvPr id="30" name="Группа 29"/>
            <p:cNvGrpSpPr/>
            <p:nvPr/>
          </p:nvGrpSpPr>
          <p:grpSpPr>
            <a:xfrm>
              <a:off x="4388970" y="3582332"/>
              <a:ext cx="4988190" cy="1093955"/>
              <a:chOff x="8058657" y="3426533"/>
              <a:chExt cx="4988190" cy="1093955"/>
            </a:xfrm>
          </p:grpSpPr>
          <p:sp>
            <p:nvSpPr>
              <p:cNvPr id="12" name="原创设计师QQ598969553          _12"/>
              <p:cNvSpPr/>
              <p:nvPr/>
            </p:nvSpPr>
            <p:spPr>
              <a:xfrm flipV="1">
                <a:off x="8058657" y="3442929"/>
                <a:ext cx="622701" cy="669749"/>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sp>
            <p:nvSpPr>
              <p:cNvPr id="13" name="原创设计师QQ598969553          _13"/>
              <p:cNvSpPr txBox="1"/>
              <p:nvPr/>
            </p:nvSpPr>
            <p:spPr>
              <a:xfrm>
                <a:off x="8786642" y="3426533"/>
                <a:ext cx="4260205" cy="1093955"/>
              </a:xfrm>
              <a:prstGeom prst="rect">
                <a:avLst/>
              </a:prstGeom>
              <a:solidFill>
                <a:schemeClr val="bg1"/>
              </a:solidFill>
            </p:spPr>
            <p:txBody>
              <a:bodyPr wrap="square" rtlCol="0">
                <a:spAutoFit/>
              </a:bodyPr>
              <a:lstStyle/>
              <a:p>
                <a:pPr algn="just"/>
                <a:r>
                  <a:rPr lang="ru-RU" sz="1200" dirty="0">
                    <a:latin typeface="Times New Roman" panose="02020603050405020304" pitchFamily="18" charset="0"/>
                    <a:ea typeface="Calibri" panose="020F0502020204030204" pitchFamily="34" charset="0"/>
                    <a:cs typeface="Times New Roman" panose="02020603050405020304" pitchFamily="18" charset="0"/>
                  </a:rPr>
                  <a:t>Сведения БТИ предоставляются по территориальному(</a:t>
                </a:r>
                <a:r>
                  <a:rPr lang="ru-RU" sz="1200" dirty="0" err="1">
                    <a:latin typeface="Times New Roman" panose="02020603050405020304" pitchFamily="18" charset="0"/>
                    <a:ea typeface="Calibri" panose="020F0502020204030204" pitchFamily="34" charset="0"/>
                    <a:cs typeface="Times New Roman" panose="02020603050405020304" pitchFamily="18" charset="0"/>
                  </a:rPr>
                  <a:t>ым</a:t>
                </a:r>
                <a:r>
                  <a:rPr lang="ru-RU" sz="1200" dirty="0">
                    <a:latin typeface="Times New Roman" panose="02020603050405020304" pitchFamily="18" charset="0"/>
                    <a:ea typeface="Calibri" panose="020F0502020204030204" pitchFamily="34" charset="0"/>
                    <a:cs typeface="Times New Roman" panose="02020603050405020304" pitchFamily="18" charset="0"/>
                  </a:rPr>
                  <a:t>) образованию(ям), в котором (которых) молодой ученый и члены его семьи проживали до передачи Росреестру полномочий</a:t>
                </a:r>
                <a:endParaRPr lang="ru-RU" altLang="zh-CN" sz="1200"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sp>
          <p:nvSpPr>
            <p:cNvPr id="37" name="文本框 59"/>
            <p:cNvSpPr txBox="1"/>
            <p:nvPr/>
          </p:nvSpPr>
          <p:spPr>
            <a:xfrm>
              <a:off x="4358653" y="3647951"/>
              <a:ext cx="705659" cy="497252"/>
            </a:xfrm>
            <a:prstGeom prst="rect">
              <a:avLst/>
            </a:prstGeom>
            <a:noFill/>
          </p:spPr>
          <p:txBody>
            <a:bodyPr wrap="square" rtlCol="0">
              <a:spAutoFit/>
            </a:bodyPr>
            <a:lstStyle/>
            <a:p>
              <a:pPr algn="ctr"/>
              <a:r>
                <a:rPr lang="en-US" altLang="zh-CN" sz="2400" dirty="0" smtClean="0">
                  <a:solidFill>
                    <a:schemeClr val="accent6"/>
                  </a:solidFill>
                  <a:latin typeface="Impact" panose="020B0806030902050204" pitchFamily="34" charset="0"/>
                </a:rPr>
                <a:t>0</a:t>
              </a:r>
              <a:r>
                <a:rPr lang="ru-RU" altLang="zh-CN" sz="2400" dirty="0">
                  <a:solidFill>
                    <a:schemeClr val="accent6"/>
                  </a:solidFill>
                  <a:latin typeface="Impact" panose="020B0806030902050204" pitchFamily="34" charset="0"/>
                </a:rPr>
                <a:t>2</a:t>
              </a:r>
              <a:endParaRPr lang="zh-CN" altLang="en-US" sz="2400" dirty="0">
                <a:solidFill>
                  <a:schemeClr val="accent6"/>
                </a:solidFill>
                <a:latin typeface="Impact" panose="020B0806030902050204" pitchFamily="34" charset="0"/>
              </a:endParaRPr>
            </a:p>
          </p:txBody>
        </p:sp>
      </p:grpSp>
      <p:grpSp>
        <p:nvGrpSpPr>
          <p:cNvPr id="40" name="Группа 39"/>
          <p:cNvGrpSpPr/>
          <p:nvPr/>
        </p:nvGrpSpPr>
        <p:grpSpPr>
          <a:xfrm>
            <a:off x="7855754" y="3460610"/>
            <a:ext cx="4182287" cy="1475660"/>
            <a:chOff x="8240853" y="4936784"/>
            <a:chExt cx="5994600" cy="1967546"/>
          </a:xfrm>
        </p:grpSpPr>
        <p:grpSp>
          <p:nvGrpSpPr>
            <p:cNvPr id="41" name="Группа 40"/>
            <p:cNvGrpSpPr/>
            <p:nvPr/>
          </p:nvGrpSpPr>
          <p:grpSpPr>
            <a:xfrm>
              <a:off x="8347653" y="4936784"/>
              <a:ext cx="5887800" cy="1967546"/>
              <a:chOff x="4320707" y="4936784"/>
              <a:chExt cx="5887800" cy="1967546"/>
            </a:xfrm>
          </p:grpSpPr>
          <p:sp>
            <p:nvSpPr>
              <p:cNvPr id="43" name="原创设计师QQ598969553          _11"/>
              <p:cNvSpPr txBox="1"/>
              <p:nvPr/>
            </p:nvSpPr>
            <p:spPr>
              <a:xfrm>
                <a:off x="5060063" y="4936784"/>
                <a:ext cx="5148444" cy="1967546"/>
              </a:xfrm>
              <a:prstGeom prst="rect">
                <a:avLst/>
              </a:prstGeom>
              <a:noFill/>
            </p:spPr>
            <p:txBody>
              <a:bodyPr wrap="square" rtlCol="0">
                <a:spAutoFit/>
              </a:bodyPr>
              <a:lstStyle/>
              <a:p>
                <a:pPr algn="just">
                  <a:lnSpc>
                    <a:spcPct val="107000"/>
                  </a:lnSpc>
                  <a:spcAft>
                    <a:spcPts val="600"/>
                  </a:spcAft>
                </a:pP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Если молодой ученый и (или) члены его семьи не проживали на территории Российской Федерации до передачи </a:t>
                </a:r>
                <a:r>
                  <a:rPr lang="ru-RU" sz="1200" dirty="0" err="1" smtClean="0">
                    <a:latin typeface="Times New Roman" panose="02020603050405020304" pitchFamily="18" charset="0"/>
                    <a:ea typeface="Calibri" panose="020F0502020204030204" pitchFamily="34" charset="0"/>
                    <a:cs typeface="Times New Roman" panose="02020603050405020304" pitchFamily="18" charset="0"/>
                  </a:rPr>
                  <a:t>Росреестру</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полномочий по регистрации прав на недвижимое имущество и сделок с ним, предоставляются сведения о въезде на территорию Российской Федерации и получении гражданства Российской Федерации </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原创设计师QQ598969553          _10"/>
              <p:cNvSpPr/>
              <p:nvPr/>
            </p:nvSpPr>
            <p:spPr>
              <a:xfrm flipV="1">
                <a:off x="4320707" y="5120307"/>
                <a:ext cx="600740" cy="818707"/>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42" name="文本框 59"/>
            <p:cNvSpPr txBox="1"/>
            <p:nvPr/>
          </p:nvSpPr>
          <p:spPr>
            <a:xfrm>
              <a:off x="8240853" y="5153964"/>
              <a:ext cx="790472" cy="615553"/>
            </a:xfrm>
            <a:prstGeom prst="rect">
              <a:avLst/>
            </a:prstGeom>
            <a:noFill/>
          </p:spPr>
          <p:txBody>
            <a:bodyPr wrap="square" rtlCol="0">
              <a:spAutoFit/>
            </a:bodyPr>
            <a:lstStyle/>
            <a:p>
              <a:pPr algn="ctr"/>
              <a:r>
                <a:rPr lang="en-US" altLang="zh-CN" sz="2400" dirty="0" smtClean="0">
                  <a:solidFill>
                    <a:schemeClr val="accent6"/>
                  </a:solidFill>
                  <a:latin typeface="Impact" panose="020B0806030902050204" pitchFamily="34" charset="0"/>
                </a:rPr>
                <a:t>0</a:t>
              </a:r>
              <a:r>
                <a:rPr lang="ru-RU" altLang="zh-CN" sz="2400" dirty="0">
                  <a:solidFill>
                    <a:schemeClr val="accent6"/>
                  </a:solidFill>
                  <a:latin typeface="Impact" panose="020B0806030902050204" pitchFamily="34" charset="0"/>
                </a:rPr>
                <a:t>7</a:t>
              </a:r>
              <a:endParaRPr lang="zh-CN" altLang="en-US" sz="2400" dirty="0">
                <a:solidFill>
                  <a:schemeClr val="accent6"/>
                </a:solidFill>
                <a:latin typeface="Impact" panose="020B0806030902050204" pitchFamily="34" charset="0"/>
              </a:endParaRPr>
            </a:p>
          </p:txBody>
        </p:sp>
      </p:grpSp>
      <p:sp>
        <p:nvSpPr>
          <p:cNvPr id="45" name="TextBox 44"/>
          <p:cNvSpPr txBox="1"/>
          <p:nvPr/>
        </p:nvSpPr>
        <p:spPr>
          <a:xfrm>
            <a:off x="-79895" y="6192663"/>
            <a:ext cx="12117936" cy="692497"/>
          </a:xfrm>
          <a:prstGeom prst="rect">
            <a:avLst/>
          </a:prstGeom>
          <a:noFill/>
        </p:spPr>
        <p:txBody>
          <a:bodyPr wrap="square" rtlCol="0">
            <a:spAutoFit/>
          </a:bodyPr>
          <a:lstStyle/>
          <a:p>
            <a:r>
              <a:rPr lang="ru-RU" sz="1300" dirty="0">
                <a:latin typeface="Times New Roman" panose="02020603050405020304" pitchFamily="18" charset="0"/>
                <a:cs typeface="Times New Roman" panose="02020603050405020304" pitchFamily="18" charset="0"/>
              </a:rPr>
              <a:t>¹ Информация о сроках передачи полномочий БТИ Росреестру на сайте Росреестра: </a:t>
            </a:r>
          </a:p>
          <a:p>
            <a:r>
              <a:rPr lang="ru-RU" sz="1300" dirty="0">
                <a:latin typeface="Times New Roman" panose="02020603050405020304" pitchFamily="18" charset="0"/>
                <a:cs typeface="Times New Roman" panose="02020603050405020304" pitchFamily="18" charset="0"/>
              </a:rPr>
              <a:t>раздел «Деятельность» → «Государственные услуги и функции» → «Кадастровый учет и (или) регистрация прав» → «Сведения о создании учреждений юстиции по государственной регистрации прав на недвижимое имущество и сделок с ним»</a:t>
            </a:r>
            <a:endParaRPr lang="ru-RU" sz="1300" dirty="0"/>
          </a:p>
        </p:txBody>
      </p:sp>
      <p:grpSp>
        <p:nvGrpSpPr>
          <p:cNvPr id="34" name="Группа 33"/>
          <p:cNvGrpSpPr/>
          <p:nvPr/>
        </p:nvGrpSpPr>
        <p:grpSpPr>
          <a:xfrm>
            <a:off x="4120273" y="3390659"/>
            <a:ext cx="3771143" cy="1015663"/>
            <a:chOff x="8209576" y="4936783"/>
            <a:chExt cx="4379067" cy="1354216"/>
          </a:xfrm>
        </p:grpSpPr>
        <p:grpSp>
          <p:nvGrpSpPr>
            <p:cNvPr id="39" name="Группа 38"/>
            <p:cNvGrpSpPr/>
            <p:nvPr/>
          </p:nvGrpSpPr>
          <p:grpSpPr>
            <a:xfrm>
              <a:off x="8300811" y="4936783"/>
              <a:ext cx="4287832" cy="1354216"/>
              <a:chOff x="4273865" y="4936783"/>
              <a:chExt cx="4287832" cy="1354216"/>
            </a:xfrm>
          </p:grpSpPr>
          <p:sp>
            <p:nvSpPr>
              <p:cNvPr id="47" name="原创设计师QQ598969553          _11"/>
              <p:cNvSpPr txBox="1"/>
              <p:nvPr/>
            </p:nvSpPr>
            <p:spPr>
              <a:xfrm>
                <a:off x="4893329" y="4936783"/>
                <a:ext cx="3668368" cy="1354216"/>
              </a:xfrm>
              <a:prstGeom prst="rect">
                <a:avLst/>
              </a:prstGeom>
              <a:solidFill>
                <a:schemeClr val="bg1"/>
              </a:solidFill>
            </p:spPr>
            <p:txBody>
              <a:bodyPr wrap="square" rtlCol="0">
                <a:spAutoFit/>
              </a:bodyPr>
              <a:lstStyle/>
              <a:p>
                <a:pPr algn="just"/>
                <a:r>
                  <a:rPr lang="ru-RU" sz="1200" dirty="0" smtClean="0">
                    <a:latin typeface="Times New Roman" panose="02020603050405020304" pitchFamily="18" charset="0"/>
                  </a:rPr>
                  <a:t>Для молодых ученых (членов их семьи), родившихся после передачи </a:t>
                </a:r>
                <a:r>
                  <a:rPr lang="ru-RU" sz="1200" dirty="0" err="1" smtClean="0">
                    <a:latin typeface="Times New Roman" panose="02020603050405020304" pitchFamily="18" charset="0"/>
                  </a:rPr>
                  <a:t>Росреестру</a:t>
                </a:r>
                <a:r>
                  <a:rPr lang="ru-RU" sz="1200" dirty="0" smtClean="0">
                    <a:latin typeface="Times New Roman" panose="02020603050405020304" pitchFamily="18" charset="0"/>
                  </a:rPr>
                  <a:t> полномочий по регистрации прав на недвижимое имущество и сделок с ним, предоставление справок БТИ не требуется </a:t>
                </a:r>
                <a:endParaRPr lang="ru-RU" sz="1200" dirty="0"/>
              </a:p>
            </p:txBody>
          </p:sp>
          <p:sp>
            <p:nvSpPr>
              <p:cNvPr id="48" name="原创设计师QQ598969553          _10"/>
              <p:cNvSpPr/>
              <p:nvPr/>
            </p:nvSpPr>
            <p:spPr>
              <a:xfrm flipV="1">
                <a:off x="4273865" y="5169871"/>
                <a:ext cx="523186" cy="818707"/>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46" name="文本框 59"/>
            <p:cNvSpPr txBox="1"/>
            <p:nvPr/>
          </p:nvSpPr>
          <p:spPr>
            <a:xfrm>
              <a:off x="8209576" y="5224872"/>
              <a:ext cx="705657" cy="615553"/>
            </a:xfrm>
            <a:prstGeom prst="rect">
              <a:avLst/>
            </a:prstGeom>
            <a:noFill/>
          </p:spPr>
          <p:txBody>
            <a:bodyPr wrap="square" rtlCol="0">
              <a:spAutoFit/>
            </a:bodyPr>
            <a:lstStyle/>
            <a:p>
              <a:pPr algn="ctr"/>
              <a:r>
                <a:rPr lang="en-US" altLang="zh-CN" sz="2400" dirty="0" smtClean="0">
                  <a:solidFill>
                    <a:schemeClr val="accent6"/>
                  </a:solidFill>
                  <a:latin typeface="Impact" panose="020B0806030902050204" pitchFamily="34" charset="0"/>
                </a:rPr>
                <a:t>0</a:t>
              </a:r>
              <a:r>
                <a:rPr lang="ru-RU" altLang="zh-CN" sz="2400" dirty="0">
                  <a:solidFill>
                    <a:schemeClr val="accent6"/>
                  </a:solidFill>
                  <a:latin typeface="Impact" panose="020B0806030902050204" pitchFamily="34" charset="0"/>
                </a:rPr>
                <a:t>4</a:t>
              </a:r>
              <a:endParaRPr lang="zh-CN" altLang="en-US" sz="2400" dirty="0">
                <a:solidFill>
                  <a:schemeClr val="accent6"/>
                </a:solidFill>
                <a:latin typeface="Impact" panose="020B0806030902050204" pitchFamily="34" charset="0"/>
              </a:endParaRPr>
            </a:p>
          </p:txBody>
        </p:sp>
      </p:grpSp>
      <p:grpSp>
        <p:nvGrpSpPr>
          <p:cNvPr id="49" name="Группа 48"/>
          <p:cNvGrpSpPr/>
          <p:nvPr/>
        </p:nvGrpSpPr>
        <p:grpSpPr>
          <a:xfrm>
            <a:off x="7855754" y="2051560"/>
            <a:ext cx="4143438" cy="1278042"/>
            <a:chOff x="8296536" y="4936784"/>
            <a:chExt cx="5938917" cy="1704055"/>
          </a:xfrm>
        </p:grpSpPr>
        <p:grpSp>
          <p:nvGrpSpPr>
            <p:cNvPr id="50" name="Группа 49"/>
            <p:cNvGrpSpPr/>
            <p:nvPr/>
          </p:nvGrpSpPr>
          <p:grpSpPr>
            <a:xfrm>
              <a:off x="8347653" y="4936784"/>
              <a:ext cx="5887800" cy="1704055"/>
              <a:chOff x="4320707" y="4936784"/>
              <a:chExt cx="5887800" cy="1704055"/>
            </a:xfrm>
          </p:grpSpPr>
          <p:sp>
            <p:nvSpPr>
              <p:cNvPr id="52" name="原创设计师QQ598969553          _11"/>
              <p:cNvSpPr txBox="1"/>
              <p:nvPr/>
            </p:nvSpPr>
            <p:spPr>
              <a:xfrm>
                <a:off x="5060063" y="4936784"/>
                <a:ext cx="5148444" cy="1704055"/>
              </a:xfrm>
              <a:prstGeom prst="rect">
                <a:avLst/>
              </a:prstGeom>
              <a:noFill/>
            </p:spPr>
            <p:txBody>
              <a:bodyPr wrap="square" rtlCol="0">
                <a:spAutoFit/>
              </a:bodyPr>
              <a:lstStyle/>
              <a:p>
                <a:pPr algn="just">
                  <a:lnSpc>
                    <a:spcPct val="107000"/>
                  </a:lnSpc>
                  <a:spcAft>
                    <a:spcPts val="6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Справки органов БТИ на конкретный объект недвижимости не могут быть приняты жилищной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комиссией (за исключением случаев отсутствия ведения органами БТИ учета сведений по субъекту права (пообъектный учет) – с предоставлением справки, подтверждающей отсутствие такого учета)</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3" name="原创设计师QQ598969553          _10"/>
              <p:cNvSpPr/>
              <p:nvPr/>
            </p:nvSpPr>
            <p:spPr>
              <a:xfrm flipV="1">
                <a:off x="4320707" y="5120307"/>
                <a:ext cx="600740" cy="818707"/>
              </a:xfrm>
              <a:prstGeom prst="flowChartManualInpu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ea"/>
                </a:endParaRPr>
              </a:p>
            </p:txBody>
          </p:sp>
        </p:grpSp>
        <p:sp>
          <p:nvSpPr>
            <p:cNvPr id="51" name="文本框 59"/>
            <p:cNvSpPr txBox="1"/>
            <p:nvPr/>
          </p:nvSpPr>
          <p:spPr>
            <a:xfrm>
              <a:off x="8296536" y="5190829"/>
              <a:ext cx="743568" cy="615553"/>
            </a:xfrm>
            <a:prstGeom prst="rect">
              <a:avLst/>
            </a:prstGeom>
            <a:noFill/>
          </p:spPr>
          <p:txBody>
            <a:bodyPr wrap="square" rtlCol="0">
              <a:spAutoFit/>
            </a:bodyPr>
            <a:lstStyle/>
            <a:p>
              <a:pPr algn="ctr"/>
              <a:r>
                <a:rPr lang="en-US" altLang="zh-CN" sz="2400" dirty="0" smtClean="0">
                  <a:solidFill>
                    <a:schemeClr val="accent6"/>
                  </a:solidFill>
                  <a:latin typeface="Impact" panose="020B0806030902050204" pitchFamily="34" charset="0"/>
                </a:rPr>
                <a:t>0</a:t>
              </a:r>
              <a:r>
                <a:rPr lang="ru-RU" altLang="zh-CN" sz="2400" dirty="0">
                  <a:solidFill>
                    <a:schemeClr val="accent6"/>
                  </a:solidFill>
                  <a:latin typeface="Impact" panose="020B0806030902050204" pitchFamily="34" charset="0"/>
                </a:rPr>
                <a:t>6</a:t>
              </a:r>
              <a:endParaRPr lang="zh-CN" altLang="en-US" sz="2400" dirty="0">
                <a:solidFill>
                  <a:schemeClr val="accent6"/>
                </a:solidFill>
                <a:latin typeface="Impact" panose="020B0806030902050204" pitchFamily="34" charset="0"/>
              </a:endParaRPr>
            </a:p>
          </p:txBody>
        </p:sp>
      </p:grpSp>
    </p:spTree>
    <p:extLst>
      <p:ext uri="{BB962C8B-B14F-4D97-AF65-F5344CB8AC3E}">
        <p14:creationId xmlns:p14="http://schemas.microsoft.com/office/powerpoint/2010/main" val="3797376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4"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par>
                          <p:cTn id="40" fill="hold">
                            <p:stCondLst>
                              <p:cond delay="5000"/>
                            </p:stCondLst>
                            <p:childTnLst>
                              <p:par>
                                <p:cTn id="41" presetID="22" presetClass="entr" presetSubtype="4"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down)">
                                      <p:cBhvr>
                                        <p:cTn id="4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81149" y="1060242"/>
            <a:ext cx="10590415" cy="802795"/>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lgn="just"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21.02.2022 № 225 «Об утверждении номенклатуры должностей педагогических работников, осуществляющих образовательную деятельность, должностей руководителей образовательных организаций»</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8" name="Полилиния 7"/>
          <p:cNvSpPr/>
          <p:nvPr/>
        </p:nvSpPr>
        <p:spPr>
          <a:xfrm>
            <a:off x="881149" y="2381237"/>
            <a:ext cx="10590415" cy="556942"/>
          </a:xfrm>
          <a:custGeom>
            <a:avLst/>
            <a:gdLst>
              <a:gd name="connsiteX0" fmla="*/ 0 w 8221610"/>
              <a:gd name="connsiteY0" fmla="*/ 143286 h 859699"/>
              <a:gd name="connsiteX1" fmla="*/ 143286 w 8221610"/>
              <a:gd name="connsiteY1" fmla="*/ 0 h 859699"/>
              <a:gd name="connsiteX2" fmla="*/ 8078324 w 8221610"/>
              <a:gd name="connsiteY2" fmla="*/ 0 h 859699"/>
              <a:gd name="connsiteX3" fmla="*/ 8221610 w 8221610"/>
              <a:gd name="connsiteY3" fmla="*/ 143286 h 859699"/>
              <a:gd name="connsiteX4" fmla="*/ 8221610 w 8221610"/>
              <a:gd name="connsiteY4" fmla="*/ 716413 h 859699"/>
              <a:gd name="connsiteX5" fmla="*/ 8078324 w 8221610"/>
              <a:gd name="connsiteY5" fmla="*/ 859699 h 859699"/>
              <a:gd name="connsiteX6" fmla="*/ 143286 w 8221610"/>
              <a:gd name="connsiteY6" fmla="*/ 859699 h 859699"/>
              <a:gd name="connsiteX7" fmla="*/ 0 w 8221610"/>
              <a:gd name="connsiteY7" fmla="*/ 716413 h 859699"/>
              <a:gd name="connsiteX8" fmla="*/ 0 w 8221610"/>
              <a:gd name="connsiteY8" fmla="*/ 143286 h 8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859699">
                <a:moveTo>
                  <a:pt x="0" y="143286"/>
                </a:moveTo>
                <a:cubicBezTo>
                  <a:pt x="0" y="64151"/>
                  <a:pt x="64151" y="0"/>
                  <a:pt x="143286" y="0"/>
                </a:cubicBezTo>
                <a:lnTo>
                  <a:pt x="8078324" y="0"/>
                </a:lnTo>
                <a:cubicBezTo>
                  <a:pt x="8157459" y="0"/>
                  <a:pt x="8221610" y="64151"/>
                  <a:pt x="8221610" y="143286"/>
                </a:cubicBezTo>
                <a:lnTo>
                  <a:pt x="8221610" y="716413"/>
                </a:lnTo>
                <a:cubicBezTo>
                  <a:pt x="8221610" y="795548"/>
                  <a:pt x="8157459" y="859699"/>
                  <a:pt x="8078324" y="859699"/>
                </a:cubicBezTo>
                <a:lnTo>
                  <a:pt x="143286" y="859699"/>
                </a:lnTo>
                <a:cubicBezTo>
                  <a:pt x="64151" y="859699"/>
                  <a:pt x="0" y="795548"/>
                  <a:pt x="0" y="716413"/>
                </a:cubicBezTo>
                <a:lnTo>
                  <a:pt x="0" y="143286"/>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2724" tIns="41967" rIns="352724" bIns="41967" numCol="1" spcCol="1270" anchor="ctr" anchorCtr="0">
            <a:noAutofit/>
          </a:bodyPr>
          <a:lstStyle/>
          <a:p>
            <a:pPr lvl="0" algn="just"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Приказ Минобрнауки России от 05.08.2021 № 715 «Об утверждении перечня должностей научных работников, подлежащих замещению по конкурсу, и порядка проведения указанного конкурса»</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10" name="Полилиния 9"/>
          <p:cNvSpPr/>
          <p:nvPr/>
        </p:nvSpPr>
        <p:spPr>
          <a:xfrm>
            <a:off x="881149" y="3451795"/>
            <a:ext cx="10590415" cy="795762"/>
          </a:xfrm>
          <a:custGeom>
            <a:avLst/>
            <a:gdLst>
              <a:gd name="connsiteX0" fmla="*/ 0 w 8221610"/>
              <a:gd name="connsiteY0" fmla="*/ 169283 h 1015678"/>
              <a:gd name="connsiteX1" fmla="*/ 169283 w 8221610"/>
              <a:gd name="connsiteY1" fmla="*/ 0 h 1015678"/>
              <a:gd name="connsiteX2" fmla="*/ 8052327 w 8221610"/>
              <a:gd name="connsiteY2" fmla="*/ 0 h 1015678"/>
              <a:gd name="connsiteX3" fmla="*/ 8221610 w 8221610"/>
              <a:gd name="connsiteY3" fmla="*/ 169283 h 1015678"/>
              <a:gd name="connsiteX4" fmla="*/ 8221610 w 8221610"/>
              <a:gd name="connsiteY4" fmla="*/ 846395 h 1015678"/>
              <a:gd name="connsiteX5" fmla="*/ 8052327 w 8221610"/>
              <a:gd name="connsiteY5" fmla="*/ 1015678 h 1015678"/>
              <a:gd name="connsiteX6" fmla="*/ 169283 w 8221610"/>
              <a:gd name="connsiteY6" fmla="*/ 1015678 h 1015678"/>
              <a:gd name="connsiteX7" fmla="*/ 0 w 8221610"/>
              <a:gd name="connsiteY7" fmla="*/ 846395 h 1015678"/>
              <a:gd name="connsiteX8" fmla="*/ 0 w 8221610"/>
              <a:gd name="connsiteY8" fmla="*/ 169283 h 101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015678">
                <a:moveTo>
                  <a:pt x="0" y="169283"/>
                </a:moveTo>
                <a:cubicBezTo>
                  <a:pt x="0" y="75791"/>
                  <a:pt x="75791" y="0"/>
                  <a:pt x="169283" y="0"/>
                </a:cubicBezTo>
                <a:lnTo>
                  <a:pt x="8052327" y="0"/>
                </a:lnTo>
                <a:cubicBezTo>
                  <a:pt x="8145819" y="0"/>
                  <a:pt x="8221610" y="75791"/>
                  <a:pt x="8221610" y="169283"/>
                </a:cubicBezTo>
                <a:lnTo>
                  <a:pt x="8221610" y="846395"/>
                </a:lnTo>
                <a:cubicBezTo>
                  <a:pt x="8221610" y="939887"/>
                  <a:pt x="8145819" y="1015678"/>
                  <a:pt x="8052327" y="1015678"/>
                </a:cubicBezTo>
                <a:lnTo>
                  <a:pt x="169283" y="1015678"/>
                </a:lnTo>
                <a:cubicBezTo>
                  <a:pt x="75791" y="1015678"/>
                  <a:pt x="0" y="939887"/>
                  <a:pt x="0" y="846395"/>
                </a:cubicBezTo>
                <a:lnTo>
                  <a:pt x="0" y="16928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0338" tIns="49581" rIns="360338" bIns="49581" numCol="1" spcCol="1270" anchor="ctr" anchorCtr="0">
            <a:noAutofit/>
          </a:bodyPr>
          <a:lstStyle/>
          <a:p>
            <a:pPr lvl="0" algn="just"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Приказ Минздрава России от 29.11.2012 № 987н «Об утверждении перечня тяжелых форм хронических заболеваний, при которых невозможно совместное проживание граждан в одной квартире»	</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12" name="Полилиния 11"/>
          <p:cNvSpPr/>
          <p:nvPr/>
        </p:nvSpPr>
        <p:spPr>
          <a:xfrm>
            <a:off x="881149" y="4761173"/>
            <a:ext cx="10498975" cy="1001247"/>
          </a:xfrm>
          <a:custGeom>
            <a:avLst/>
            <a:gdLst>
              <a:gd name="connsiteX0" fmla="*/ 0 w 8221610"/>
              <a:gd name="connsiteY0" fmla="*/ 237559 h 1425323"/>
              <a:gd name="connsiteX1" fmla="*/ 237559 w 8221610"/>
              <a:gd name="connsiteY1" fmla="*/ 0 h 1425323"/>
              <a:gd name="connsiteX2" fmla="*/ 7984051 w 8221610"/>
              <a:gd name="connsiteY2" fmla="*/ 0 h 1425323"/>
              <a:gd name="connsiteX3" fmla="*/ 8221610 w 8221610"/>
              <a:gd name="connsiteY3" fmla="*/ 237559 h 1425323"/>
              <a:gd name="connsiteX4" fmla="*/ 8221610 w 8221610"/>
              <a:gd name="connsiteY4" fmla="*/ 1187764 h 1425323"/>
              <a:gd name="connsiteX5" fmla="*/ 7984051 w 8221610"/>
              <a:gd name="connsiteY5" fmla="*/ 1425323 h 1425323"/>
              <a:gd name="connsiteX6" fmla="*/ 237559 w 8221610"/>
              <a:gd name="connsiteY6" fmla="*/ 1425323 h 1425323"/>
              <a:gd name="connsiteX7" fmla="*/ 0 w 8221610"/>
              <a:gd name="connsiteY7" fmla="*/ 1187764 h 1425323"/>
              <a:gd name="connsiteX8" fmla="*/ 0 w 8221610"/>
              <a:gd name="connsiteY8" fmla="*/ 237559 h 142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425323">
                <a:moveTo>
                  <a:pt x="0" y="237559"/>
                </a:moveTo>
                <a:cubicBezTo>
                  <a:pt x="0" y="106359"/>
                  <a:pt x="106359" y="0"/>
                  <a:pt x="237559" y="0"/>
                </a:cubicBezTo>
                <a:lnTo>
                  <a:pt x="7984051" y="0"/>
                </a:lnTo>
                <a:cubicBezTo>
                  <a:pt x="8115251" y="0"/>
                  <a:pt x="8221610" y="106359"/>
                  <a:pt x="8221610" y="237559"/>
                </a:cubicBezTo>
                <a:lnTo>
                  <a:pt x="8221610" y="1187764"/>
                </a:lnTo>
                <a:cubicBezTo>
                  <a:pt x="8221610" y="1318964"/>
                  <a:pt x="8115251" y="1425323"/>
                  <a:pt x="7984051" y="1425323"/>
                </a:cubicBezTo>
                <a:lnTo>
                  <a:pt x="237559" y="1425323"/>
                </a:lnTo>
                <a:cubicBezTo>
                  <a:pt x="106359" y="1425323"/>
                  <a:pt x="0" y="1318964"/>
                  <a:pt x="0" y="1187764"/>
                </a:cubicBezTo>
                <a:lnTo>
                  <a:pt x="0" y="237559"/>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0336" tIns="69579" rIns="380336" bIns="69579" numCol="1" spcCol="1270" anchor="ctr" anchorCtr="0">
            <a:noAutofit/>
          </a:bodyPr>
          <a:lstStyle/>
          <a:p>
            <a:pPr lvl="0" algn="just" defTabSz="622300">
              <a:lnSpc>
                <a:spcPct val="90000"/>
              </a:lnSpc>
              <a:spcBef>
                <a:spcPct val="0"/>
              </a:spcBef>
              <a:spcAft>
                <a:spcPct val="35000"/>
              </a:spcAft>
            </a:pPr>
            <a:r>
              <a:rPr lang="ru-RU" sz="1400" kern="1200" dirty="0" smtClean="0">
                <a:solidFill>
                  <a:schemeClr val="tx1"/>
                </a:solidFill>
                <a:latin typeface="Times New Roman" panose="02020603050405020304" pitchFamily="18" charset="0"/>
                <a:cs typeface="Times New Roman" panose="02020603050405020304" pitchFamily="18" charset="0"/>
              </a:rPr>
              <a:t>Постановление Правительства Российской Федерации от 28.01.2006  № 47 «Об утверждении Положения  о признании помещения жилым помещением, жилого помещения непригодным для проживания, многоквартирного дома аварийным и подлежащим сносу или реконструкции, садового дома жилым домом и жилого дома садовым домом»</a:t>
            </a:r>
            <a:endParaRPr lang="ru-RU" sz="1400" kern="1200" dirty="0">
              <a:solidFill>
                <a:schemeClr val="tx1"/>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498362" y="261502"/>
            <a:ext cx="9144000" cy="5309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dirty="0">
                <a:latin typeface="Times New Roman" panose="02020603050405020304" pitchFamily="18" charset="0"/>
                <a:cs typeface="Times New Roman" panose="02020603050405020304" pitchFamily="18" charset="0"/>
              </a:rPr>
              <a:t>Нормативные правовые акты</a:t>
            </a:r>
          </a:p>
        </p:txBody>
      </p:sp>
    </p:spTree>
    <p:extLst>
      <p:ext uri="{BB962C8B-B14F-4D97-AF65-F5344CB8AC3E}">
        <p14:creationId xmlns:p14="http://schemas.microsoft.com/office/powerpoint/2010/main" val="3264567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2" grpId="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Группа 48"/>
          <p:cNvGrpSpPr/>
          <p:nvPr/>
        </p:nvGrpSpPr>
        <p:grpSpPr>
          <a:xfrm>
            <a:off x="675830" y="2140922"/>
            <a:ext cx="2362395" cy="3110158"/>
            <a:chOff x="654965" y="2022414"/>
            <a:chExt cx="2362395" cy="3110158"/>
          </a:xfrm>
        </p:grpSpPr>
        <p:sp>
          <p:nvSpPr>
            <p:cNvPr id="48" name="Прямоугольник 47"/>
            <p:cNvSpPr/>
            <p:nvPr/>
          </p:nvSpPr>
          <p:spPr>
            <a:xfrm>
              <a:off x="654965" y="3527310"/>
              <a:ext cx="2362395" cy="1605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2" name="Группа 41"/>
            <p:cNvGrpSpPr/>
            <p:nvPr/>
          </p:nvGrpSpPr>
          <p:grpSpPr>
            <a:xfrm>
              <a:off x="654965" y="2022414"/>
              <a:ext cx="2362395" cy="2584526"/>
              <a:chOff x="835301" y="1342390"/>
              <a:chExt cx="2362395" cy="2584526"/>
            </a:xfrm>
          </p:grpSpPr>
          <p:sp>
            <p:nvSpPr>
              <p:cNvPr id="6" name="Shape 335">
                <a:extLst>
                  <a:ext uri="{FF2B5EF4-FFF2-40B4-BE49-F238E27FC236}">
                    <a16:creationId xmlns:a16="http://schemas.microsoft.com/office/drawing/2014/main" id="{50BDB279-6B96-FE4A-B8DE-9C698304A4B2}"/>
                  </a:ext>
                </a:extLst>
              </p:cNvPr>
              <p:cNvSpPr/>
              <p:nvPr/>
            </p:nvSpPr>
            <p:spPr>
              <a:xfrm>
                <a:off x="1092463" y="3372918"/>
                <a:ext cx="1848071" cy="5539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ru-RU" altLang="zh-CN" sz="1800" dirty="0" smtClean="0">
                    <a:latin typeface="Times New Roman" panose="02020603050405020304" pitchFamily="18" charset="0"/>
                    <a:cs typeface="Times New Roman" panose="02020603050405020304" pitchFamily="18" charset="0"/>
                  </a:rPr>
                  <a:t>Смотреть </a:t>
                </a:r>
                <a:r>
                  <a:rPr lang="ru-RU" altLang="zh-CN" sz="1800" dirty="0">
                    <a:latin typeface="Times New Roman" panose="02020603050405020304" pitchFamily="18" charset="0"/>
                    <a:cs typeface="Times New Roman" panose="02020603050405020304" pitchFamily="18" charset="0"/>
                  </a:rPr>
                  <a:t>слайд </a:t>
                </a:r>
                <a:r>
                  <a:rPr lang="ru-RU" altLang="zh-CN" sz="1800" dirty="0" smtClean="0">
                    <a:latin typeface="Times New Roman" panose="02020603050405020304" pitchFamily="18" charset="0"/>
                    <a:cs typeface="Times New Roman" panose="02020603050405020304" pitchFamily="18" charset="0"/>
                  </a:rPr>
                  <a:t>22</a:t>
                </a:r>
              </a:p>
              <a:p>
                <a:pPr algn="ctr"/>
                <a:r>
                  <a:rPr lang="ru-RU" altLang="zh-CN" sz="1800" dirty="0" smtClean="0">
                    <a:latin typeface="Times New Roman" panose="02020603050405020304" pitchFamily="18" charset="0"/>
                    <a:cs typeface="Times New Roman" panose="02020603050405020304" pitchFamily="18" charset="0"/>
                  </a:rPr>
                  <a:t>(</a:t>
                </a:r>
                <a:r>
                  <a:rPr lang="ru-RU" altLang="zh-CN" sz="1800" dirty="0">
                    <a:latin typeface="Times New Roman" panose="02020603050405020304" pitchFamily="18" charset="0"/>
                    <a:cs typeface="Times New Roman" panose="02020603050405020304" pitchFamily="18" charset="0"/>
                  </a:rPr>
                  <a:t>документ </a:t>
                </a:r>
                <a:r>
                  <a:rPr lang="ru-RU" altLang="zh-CN" sz="1800" dirty="0" smtClean="0">
                    <a:latin typeface="Times New Roman" panose="02020603050405020304" pitchFamily="18" charset="0"/>
                    <a:cs typeface="Times New Roman" panose="02020603050405020304" pitchFamily="18" charset="0"/>
                  </a:rPr>
                  <a:t>11)</a:t>
                </a:r>
                <a:endParaRPr lang="en-US" altLang="zh-CN" sz="1800" dirty="0">
                  <a:latin typeface="Times New Roman" panose="02020603050405020304" pitchFamily="18" charset="0"/>
                  <a:cs typeface="Times New Roman" panose="02020603050405020304" pitchFamily="18" charset="0"/>
                </a:endParaRPr>
              </a:p>
            </p:txBody>
          </p:sp>
          <p:sp>
            <p:nvSpPr>
              <p:cNvPr id="34" name="Shape 373">
                <a:extLst>
                  <a:ext uri="{FF2B5EF4-FFF2-40B4-BE49-F238E27FC236}">
                    <a16:creationId xmlns:a16="http://schemas.microsoft.com/office/drawing/2014/main" id="{F86A76E5-864D-0242-85D8-4DC40346000B}"/>
                  </a:ext>
                </a:extLst>
              </p:cNvPr>
              <p:cNvSpPr/>
              <p:nvPr/>
            </p:nvSpPr>
            <p:spPr>
              <a:xfrm>
                <a:off x="835301" y="1342390"/>
                <a:ext cx="2362395" cy="1292662"/>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ctr"/>
                <a:r>
                  <a:rPr lang="ru-RU" sz="1400" dirty="0">
                    <a:latin typeface="Times New Roman" panose="02020603050405020304" pitchFamily="18" charset="0"/>
                    <a:ea typeface="Calibri" panose="020F0502020204030204" pitchFamily="34" charset="0"/>
                    <a:cs typeface="Times New Roman" panose="02020603050405020304" pitchFamily="18" charset="0"/>
                  </a:rPr>
                  <a:t>Документ, подтверждающий количество граждан, зарегистрированных в жилом помещении (выписка из домовой книги, копия поквартирной карточки и т.п.)</a:t>
                </a:r>
                <a:endParaRPr lang="ru-RU" sz="1400" dirty="0">
                  <a:latin typeface="Times New Roman" panose="02020603050405020304" pitchFamily="18" charset="0"/>
                  <a:cs typeface="Times New Roman" panose="02020603050405020304" pitchFamily="18" charset="0"/>
                </a:endParaRPr>
              </a:p>
            </p:txBody>
          </p:sp>
        </p:grpSp>
      </p:grpSp>
      <p:grpSp>
        <p:nvGrpSpPr>
          <p:cNvPr id="2" name="Группа 1"/>
          <p:cNvGrpSpPr/>
          <p:nvPr/>
        </p:nvGrpSpPr>
        <p:grpSpPr>
          <a:xfrm>
            <a:off x="3494746" y="3645818"/>
            <a:ext cx="2362395" cy="1605262"/>
            <a:chOff x="3511580" y="2140922"/>
            <a:chExt cx="2362395" cy="1605262"/>
          </a:xfrm>
        </p:grpSpPr>
        <p:sp>
          <p:nvSpPr>
            <p:cNvPr id="52" name="Прямоугольник 51"/>
            <p:cNvSpPr/>
            <p:nvPr/>
          </p:nvSpPr>
          <p:spPr>
            <a:xfrm>
              <a:off x="3511580" y="2140922"/>
              <a:ext cx="2362395" cy="160526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Shape 340">
              <a:extLst>
                <a:ext uri="{FF2B5EF4-FFF2-40B4-BE49-F238E27FC236}">
                  <a16:creationId xmlns:a16="http://schemas.microsoft.com/office/drawing/2014/main" id="{FA8427AD-78E8-6343-8066-CDB2B331E23F}"/>
                </a:ext>
              </a:extLst>
            </p:cNvPr>
            <p:cNvSpPr/>
            <p:nvPr/>
          </p:nvSpPr>
          <p:spPr>
            <a:xfrm>
              <a:off x="3511580" y="2666554"/>
              <a:ext cx="2362395" cy="51398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ru-RU" altLang="zh-CN" sz="1800" dirty="0">
                  <a:latin typeface="Times New Roman" panose="02020603050405020304" pitchFamily="18" charset="0"/>
                  <a:cs typeface="Times New Roman" panose="02020603050405020304" pitchFamily="18" charset="0"/>
                </a:rPr>
                <a:t>Смотреть слайд </a:t>
              </a:r>
              <a:r>
                <a:rPr lang="ru-RU" altLang="zh-CN" sz="1800" dirty="0" smtClean="0">
                  <a:latin typeface="Times New Roman" panose="02020603050405020304" pitchFamily="18" charset="0"/>
                  <a:cs typeface="Times New Roman" panose="02020603050405020304" pitchFamily="18" charset="0"/>
                </a:rPr>
                <a:t>23</a:t>
              </a:r>
              <a:endParaRPr lang="ru-RU" altLang="zh-CN" sz="1800" dirty="0">
                <a:latin typeface="Times New Roman" panose="02020603050405020304" pitchFamily="18" charset="0"/>
                <a:cs typeface="Times New Roman" panose="02020603050405020304" pitchFamily="18" charset="0"/>
              </a:endParaRPr>
            </a:p>
            <a:p>
              <a:pPr algn="ctr"/>
              <a:r>
                <a:rPr lang="ru-RU" altLang="zh-CN" sz="1800" dirty="0">
                  <a:latin typeface="Times New Roman" panose="02020603050405020304" pitchFamily="18" charset="0"/>
                  <a:cs typeface="Times New Roman" panose="02020603050405020304" pitchFamily="18" charset="0"/>
                </a:rPr>
                <a:t>(документ </a:t>
              </a:r>
              <a:r>
                <a:rPr lang="ru-RU" altLang="zh-CN" sz="1800" dirty="0" smtClean="0">
                  <a:latin typeface="Times New Roman" panose="02020603050405020304" pitchFamily="18" charset="0"/>
                  <a:cs typeface="Times New Roman" panose="02020603050405020304" pitchFamily="18" charset="0"/>
                </a:rPr>
                <a:t>12)</a:t>
              </a:r>
              <a:endParaRPr lang="en-US" altLang="zh-CN" sz="1800" dirty="0">
                <a:latin typeface="Times New Roman" panose="02020603050405020304" pitchFamily="18" charset="0"/>
                <a:cs typeface="Times New Roman" panose="02020603050405020304" pitchFamily="18" charset="0"/>
              </a:endParaRPr>
            </a:p>
          </p:txBody>
        </p:sp>
      </p:grpSp>
      <p:sp>
        <p:nvSpPr>
          <p:cNvPr id="35" name="Shape 376">
            <a:extLst>
              <a:ext uri="{FF2B5EF4-FFF2-40B4-BE49-F238E27FC236}">
                <a16:creationId xmlns:a16="http://schemas.microsoft.com/office/drawing/2014/main" id="{CFDAA203-C085-1244-9EBE-C1C583C109ED}"/>
              </a:ext>
            </a:extLst>
          </p:cNvPr>
          <p:cNvSpPr/>
          <p:nvPr/>
        </p:nvSpPr>
        <p:spPr>
          <a:xfrm>
            <a:off x="3494746" y="2231497"/>
            <a:ext cx="2362395" cy="1077218"/>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ctr"/>
            <a:r>
              <a:rPr lang="ru-RU" sz="1400" dirty="0">
                <a:latin typeface="Times New Roman" panose="02020603050405020304" pitchFamily="18" charset="0"/>
                <a:ea typeface="Calibri" panose="020F0502020204030204" pitchFamily="34" charset="0"/>
              </a:rPr>
              <a:t>Копии документов, подтверждающих родственные отношения членов семьи, проживающих совместно с молодым ученым</a:t>
            </a:r>
            <a:endParaRPr lang="ru-RU" sz="1400" dirty="0"/>
          </a:p>
        </p:txBody>
      </p:sp>
      <p:grpSp>
        <p:nvGrpSpPr>
          <p:cNvPr id="3" name="Группа 2"/>
          <p:cNvGrpSpPr/>
          <p:nvPr/>
        </p:nvGrpSpPr>
        <p:grpSpPr>
          <a:xfrm>
            <a:off x="6408235" y="3645818"/>
            <a:ext cx="2362395" cy="1605262"/>
            <a:chOff x="6408234" y="2143592"/>
            <a:chExt cx="2362395" cy="1605262"/>
          </a:xfrm>
        </p:grpSpPr>
        <p:sp>
          <p:nvSpPr>
            <p:cNvPr id="51" name="Прямоугольник 50"/>
            <p:cNvSpPr/>
            <p:nvPr/>
          </p:nvSpPr>
          <p:spPr>
            <a:xfrm>
              <a:off x="6408234" y="2143592"/>
              <a:ext cx="2362395" cy="160526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Shape 345">
              <a:extLst>
                <a:ext uri="{FF2B5EF4-FFF2-40B4-BE49-F238E27FC236}">
                  <a16:creationId xmlns:a16="http://schemas.microsoft.com/office/drawing/2014/main" id="{0EED5BB8-9D1E-BF4E-A9D8-1EA246A535FC}"/>
                </a:ext>
              </a:extLst>
            </p:cNvPr>
            <p:cNvSpPr/>
            <p:nvPr/>
          </p:nvSpPr>
          <p:spPr>
            <a:xfrm>
              <a:off x="6408235" y="2565573"/>
              <a:ext cx="2358960" cy="61764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ru-RU" altLang="zh-CN" sz="1800" dirty="0">
                  <a:latin typeface="Times New Roman" panose="02020603050405020304" pitchFamily="18" charset="0"/>
                  <a:cs typeface="Times New Roman" panose="02020603050405020304" pitchFamily="18" charset="0"/>
                </a:rPr>
                <a:t>Смотреть слайд </a:t>
              </a:r>
              <a:r>
                <a:rPr lang="ru-RU" altLang="zh-CN" sz="1800" dirty="0" smtClean="0">
                  <a:latin typeface="Times New Roman" panose="02020603050405020304" pitchFamily="18" charset="0"/>
                  <a:cs typeface="Times New Roman" panose="02020603050405020304" pitchFamily="18" charset="0"/>
                </a:rPr>
                <a:t>24</a:t>
              </a:r>
              <a:endParaRPr lang="ru-RU" altLang="zh-CN" sz="1800" dirty="0">
                <a:latin typeface="Times New Roman" panose="02020603050405020304" pitchFamily="18" charset="0"/>
                <a:cs typeface="Times New Roman" panose="02020603050405020304" pitchFamily="18" charset="0"/>
              </a:endParaRPr>
            </a:p>
            <a:p>
              <a:pPr algn="ctr"/>
              <a:r>
                <a:rPr lang="ru-RU" altLang="zh-CN" sz="1800" dirty="0">
                  <a:latin typeface="Times New Roman" panose="02020603050405020304" pitchFamily="18" charset="0"/>
                  <a:cs typeface="Times New Roman" panose="02020603050405020304" pitchFamily="18" charset="0"/>
                </a:rPr>
                <a:t>(документ </a:t>
              </a:r>
              <a:r>
                <a:rPr lang="ru-RU" altLang="zh-CN" sz="1800" dirty="0" smtClean="0">
                  <a:latin typeface="Times New Roman" panose="02020603050405020304" pitchFamily="18" charset="0"/>
                  <a:cs typeface="Times New Roman" panose="02020603050405020304" pitchFamily="18" charset="0"/>
                </a:rPr>
                <a:t>13)</a:t>
              </a:r>
              <a:endParaRPr lang="en-US" altLang="zh-CN" sz="1800" dirty="0">
                <a:latin typeface="Times New Roman" panose="02020603050405020304" pitchFamily="18" charset="0"/>
                <a:cs typeface="Times New Roman" panose="02020603050405020304" pitchFamily="18" charset="0"/>
              </a:endParaRPr>
            </a:p>
          </p:txBody>
        </p:sp>
      </p:grpSp>
      <p:sp>
        <p:nvSpPr>
          <p:cNvPr id="36" name="Shape 379">
            <a:extLst>
              <a:ext uri="{FF2B5EF4-FFF2-40B4-BE49-F238E27FC236}">
                <a16:creationId xmlns:a16="http://schemas.microsoft.com/office/drawing/2014/main" id="{E76C2DBD-40ED-EC40-8B09-510B6E7F7CDA}"/>
              </a:ext>
            </a:extLst>
          </p:cNvPr>
          <p:cNvSpPr/>
          <p:nvPr/>
        </p:nvSpPr>
        <p:spPr>
          <a:xfrm>
            <a:off x="6330496" y="2248644"/>
            <a:ext cx="2362395" cy="1077218"/>
          </a:xfrm>
          <a:prstGeom prst="rect">
            <a:avLst/>
          </a:prstGeom>
          <a:solidFill>
            <a:schemeClr val="bg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ctr"/>
            <a:r>
              <a:rPr lang="ru-RU" sz="1400" dirty="0">
                <a:latin typeface="Times New Roman" panose="02020603050405020304" pitchFamily="18" charset="0"/>
                <a:ea typeface="Calibri" panose="020F0502020204030204" pitchFamily="34" charset="0"/>
                <a:cs typeface="Times New Roman" panose="02020603050405020304" pitchFamily="18" charset="0"/>
              </a:rPr>
              <a:t>Копии документов, подтверждающих право пользования жилым помещением, занимаемым молодым ученым</a:t>
            </a:r>
            <a:endParaRPr lang="ru-RU" altLang="zh-CN"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9444958" y="3645818"/>
            <a:ext cx="2362395" cy="1605262"/>
            <a:chOff x="9408218" y="2143592"/>
            <a:chExt cx="2362395" cy="1605262"/>
          </a:xfrm>
        </p:grpSpPr>
        <p:sp>
          <p:nvSpPr>
            <p:cNvPr id="50" name="Прямоугольник 49"/>
            <p:cNvSpPr/>
            <p:nvPr/>
          </p:nvSpPr>
          <p:spPr>
            <a:xfrm>
              <a:off x="9408218" y="2143592"/>
              <a:ext cx="2362395" cy="160526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Shape 350">
              <a:extLst>
                <a:ext uri="{FF2B5EF4-FFF2-40B4-BE49-F238E27FC236}">
                  <a16:creationId xmlns:a16="http://schemas.microsoft.com/office/drawing/2014/main" id="{0EE5F6EB-54D8-0240-9C7C-C4837D85B8B1}"/>
                </a:ext>
              </a:extLst>
            </p:cNvPr>
            <p:cNvSpPr/>
            <p:nvPr/>
          </p:nvSpPr>
          <p:spPr>
            <a:xfrm>
              <a:off x="9408218" y="2565573"/>
              <a:ext cx="2362395" cy="59580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ru-RU" altLang="zh-CN" sz="1800" dirty="0">
                  <a:latin typeface="Times New Roman" panose="02020603050405020304" pitchFamily="18" charset="0"/>
                  <a:cs typeface="Times New Roman" panose="02020603050405020304" pitchFamily="18" charset="0"/>
                </a:rPr>
                <a:t>Смотреть слайд </a:t>
              </a:r>
              <a:r>
                <a:rPr lang="ru-RU" altLang="zh-CN" sz="1800" dirty="0" smtClean="0">
                  <a:latin typeface="Times New Roman" panose="02020603050405020304" pitchFamily="18" charset="0"/>
                  <a:cs typeface="Times New Roman" panose="02020603050405020304" pitchFamily="18" charset="0"/>
                </a:rPr>
                <a:t>25</a:t>
              </a:r>
              <a:endParaRPr lang="ru-RU" altLang="zh-CN" sz="1800" dirty="0">
                <a:latin typeface="Times New Roman" panose="02020603050405020304" pitchFamily="18" charset="0"/>
                <a:cs typeface="Times New Roman" panose="02020603050405020304" pitchFamily="18" charset="0"/>
              </a:endParaRPr>
            </a:p>
            <a:p>
              <a:pPr algn="ctr"/>
              <a:r>
                <a:rPr lang="ru-RU" altLang="zh-CN" sz="1800" dirty="0">
                  <a:latin typeface="Times New Roman" panose="02020603050405020304" pitchFamily="18" charset="0"/>
                  <a:cs typeface="Times New Roman" panose="02020603050405020304" pitchFamily="18" charset="0"/>
                </a:rPr>
                <a:t>(документ </a:t>
              </a:r>
              <a:r>
                <a:rPr lang="ru-RU" altLang="zh-CN" sz="1800" dirty="0" smtClean="0">
                  <a:latin typeface="Times New Roman" panose="02020603050405020304" pitchFamily="18" charset="0"/>
                  <a:cs typeface="Times New Roman" panose="02020603050405020304" pitchFamily="18" charset="0"/>
                </a:rPr>
                <a:t>14)</a:t>
              </a:r>
              <a:endParaRPr lang="en-US" altLang="zh-CN" sz="1800" dirty="0">
                <a:latin typeface="Times New Roman" panose="02020603050405020304" pitchFamily="18" charset="0"/>
                <a:cs typeface="Times New Roman" panose="02020603050405020304" pitchFamily="18" charset="0"/>
              </a:endParaRPr>
            </a:p>
          </p:txBody>
        </p:sp>
      </p:grpSp>
      <p:sp>
        <p:nvSpPr>
          <p:cNvPr id="37" name="Shape 382">
            <a:extLst>
              <a:ext uri="{FF2B5EF4-FFF2-40B4-BE49-F238E27FC236}">
                <a16:creationId xmlns:a16="http://schemas.microsoft.com/office/drawing/2014/main" id="{99DDB2FA-C249-AE4C-ADC1-C0074CA20A72}"/>
              </a:ext>
            </a:extLst>
          </p:cNvPr>
          <p:cNvSpPr/>
          <p:nvPr/>
        </p:nvSpPr>
        <p:spPr>
          <a:xfrm>
            <a:off x="9092186" y="2140922"/>
            <a:ext cx="2892976" cy="150810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ctr"/>
            <a:r>
              <a:rPr lang="ru-RU" sz="1400" dirty="0">
                <a:latin typeface="Times New Roman" panose="02020603050405020304" pitchFamily="18" charset="0"/>
                <a:ea typeface="Calibri" panose="020F0502020204030204" pitchFamily="34" charset="0"/>
                <a:cs typeface="Times New Roman" panose="02020603050405020304" pitchFamily="18" charset="0"/>
              </a:rPr>
              <a:t>Сведения Единого государственного реестра недвижимости об основных характеристиках объекта недвижимости в отношении помещения, занимаемого молодым ученым, находящегося в частной собственности</a:t>
            </a:r>
            <a:endParaRPr lang="ru-RU" altLang="zh-CN" sz="14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43" name="Прямоугольник 42"/>
          <p:cNvSpPr/>
          <p:nvPr/>
        </p:nvSpPr>
        <p:spPr>
          <a:xfrm>
            <a:off x="1524002" y="155295"/>
            <a:ext cx="9705172" cy="1354217"/>
          </a:xfrm>
          <a:prstGeom prst="rect">
            <a:avLst/>
          </a:prstGeom>
        </p:spPr>
        <p:txBody>
          <a:bodyPr wrap="square">
            <a:spAutoFit/>
          </a:bodyPr>
          <a:lstStyle/>
          <a:p>
            <a:pPr algn="ctr"/>
            <a:r>
              <a:rPr lang="ru-RU" sz="1600" dirty="0">
                <a:latin typeface="Times New Roman" panose="02020603050405020304" pitchFamily="18" charset="0"/>
                <a:ea typeface="Calibri" panose="020F0502020204030204" pitchFamily="34" charset="0"/>
                <a:cs typeface="Times New Roman" panose="02020603050405020304" pitchFamily="18" charset="0"/>
              </a:rPr>
              <a:t>Документ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17</a:t>
            </a:r>
          </a:p>
          <a:p>
            <a:pPr algn="ct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Документы </a:t>
            </a:r>
            <a:r>
              <a:rPr lang="ru-RU" sz="1600" dirty="0">
                <a:latin typeface="Times New Roman" panose="02020603050405020304" pitchFamily="18" charset="0"/>
                <a:ea typeface="Calibri" panose="020F0502020204030204" pitchFamily="34" charset="0"/>
                <a:cs typeface="Times New Roman" panose="02020603050405020304" pitchFamily="18" charset="0"/>
              </a:rPr>
              <a:t>с предыдущих мест жительства за последние пять лет в случае, если молодой ученый и члены его семьи, проживающие совместно с ним, зарегистрированы по новому месту жительства в жилом помещении менее пяти лет </a:t>
            </a:r>
            <a:endParaRPr lang="ru-RU" sz="16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600"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«и» </a:t>
            </a:r>
            <a:r>
              <a:rPr lang="ru-RU" sz="1600"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sz="1600" dirty="0" smtClean="0">
                <a:latin typeface="Times New Roman" panose="02020603050405020304" pitchFamily="18" charset="0"/>
                <a:cs typeface="Times New Roman" panose="02020603050405020304" pitchFamily="18" charset="0"/>
              </a:rPr>
              <a:t>)</a:t>
            </a:r>
            <a:endParaRPr lang="ru-RU" sz="1600" dirty="0"/>
          </a:p>
        </p:txBody>
      </p:sp>
      <p:grpSp>
        <p:nvGrpSpPr>
          <p:cNvPr id="44" name="Группа 43"/>
          <p:cNvGrpSpPr/>
          <p:nvPr/>
        </p:nvGrpSpPr>
        <p:grpSpPr>
          <a:xfrm>
            <a:off x="675830" y="155295"/>
            <a:ext cx="777149" cy="755675"/>
            <a:chOff x="414475" y="1253176"/>
            <a:chExt cx="724494" cy="724494"/>
          </a:xfrm>
        </p:grpSpPr>
        <p:sp>
          <p:nvSpPr>
            <p:cNvPr id="45" name="Donut 40"/>
            <p:cNvSpPr/>
            <p:nvPr/>
          </p:nvSpPr>
          <p:spPr>
            <a:xfrm>
              <a:off x="414475" y="1253176"/>
              <a:ext cx="724494" cy="724494"/>
            </a:xfrm>
            <a:prstGeom prst="donut">
              <a:avLst>
                <a:gd name="adj" fmla="val 6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6" name="Рисунок 45"/>
            <p:cNvPicPr>
              <a:picLocks noChangeAspect="1"/>
            </p:cNvPicPr>
            <p:nvPr/>
          </p:nvPicPr>
          <p:blipFill rotWithShape="1">
            <a:blip r:embed="rId2">
              <a:extLst>
                <a:ext uri="{28A0092B-C50C-407E-A947-70E740481C1C}">
                  <a14:useLocalDpi xmlns:a14="http://schemas.microsoft.com/office/drawing/2010/main" val="0"/>
                </a:ext>
              </a:extLst>
            </a:blip>
            <a:srcRect l="32730" t="7774" r="34593" b="6076"/>
            <a:stretch/>
          </p:blipFill>
          <p:spPr>
            <a:xfrm>
              <a:off x="676063" y="1346944"/>
              <a:ext cx="199177" cy="525101"/>
            </a:xfrm>
            <a:prstGeom prst="rect">
              <a:avLst/>
            </a:prstGeom>
          </p:spPr>
        </p:pic>
      </p:grpSp>
      <p:sp>
        <p:nvSpPr>
          <p:cNvPr id="47" name="TextBox 46"/>
          <p:cNvSpPr txBox="1"/>
          <p:nvPr/>
        </p:nvSpPr>
        <p:spPr>
          <a:xfrm>
            <a:off x="1551397" y="1400203"/>
            <a:ext cx="9143999" cy="369332"/>
          </a:xfrm>
          <a:prstGeom prst="rect">
            <a:avLst/>
          </a:prstGeom>
          <a:noFill/>
        </p:spPr>
        <p:txBody>
          <a:bodyPr wrap="square" rtlCol="0">
            <a:spAutoFit/>
          </a:bodyPr>
          <a:lstStyle/>
          <a:p>
            <a:pPr algn="ctr"/>
            <a:r>
              <a:rPr lang="ru-RU" dirty="0">
                <a:latin typeface="Times New Roman" panose="02020603050405020304" pitchFamily="18" charset="0"/>
                <a:cs typeface="Times New Roman" panose="02020603050405020304" pitchFamily="18" charset="0"/>
              </a:rPr>
              <a:t>К таким документам относятся: </a:t>
            </a:r>
          </a:p>
        </p:txBody>
      </p:sp>
    </p:spTree>
    <p:extLst>
      <p:ext uri="{BB962C8B-B14F-4D97-AF65-F5344CB8AC3E}">
        <p14:creationId xmlns:p14="http://schemas.microsoft.com/office/powerpoint/2010/main" val="4373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4"/>
                                        </p:tgtEl>
                                      </p:cBhvr>
                                    </p:animEffect>
                                    <p:animScale>
                                      <p:cBhvr>
                                        <p:cTn id="19" dur="250" autoRev="1" fill="hold"/>
                                        <p:tgtEl>
                                          <p:spTgt spid="4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4"/>
                                        </p:tgtEl>
                                      </p:cBhvr>
                                    </p:animEffect>
                                    <p:animScale>
                                      <p:cBhvr>
                                        <p:cTn id="23" dur="250" autoRev="1" fill="hold"/>
                                        <p:tgtEl>
                                          <p:spTgt spid="44"/>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44"/>
                                        </p:tgtEl>
                                      </p:cBhvr>
                                    </p:animEffect>
                                    <p:animScale>
                                      <p:cBhvr>
                                        <p:cTn id="27" dur="250" autoRev="1" fill="hold"/>
                                        <p:tgtEl>
                                          <p:spTgt spid="44"/>
                                        </p:tgtEl>
                                      </p:cBhvr>
                                      <p:by x="105000" y="105000"/>
                                    </p:animScale>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796;p47">
            <a:extLst>
              <a:ext uri="{FF2B5EF4-FFF2-40B4-BE49-F238E27FC236}">
                <a16:creationId xmlns:a16="http://schemas.microsoft.com/office/drawing/2014/main" id="{755B7967-4F22-422F-91DB-2FC4EEE982C4}"/>
              </a:ext>
            </a:extLst>
          </p:cNvPr>
          <p:cNvSpPr/>
          <p:nvPr/>
        </p:nvSpPr>
        <p:spPr>
          <a:xfrm flipH="1">
            <a:off x="3642357" y="2658342"/>
            <a:ext cx="904533" cy="595518"/>
          </a:xfrm>
          <a:custGeom>
            <a:avLst/>
            <a:gdLst/>
            <a:ahLst/>
            <a:cxnLst/>
            <a:rect l="l" t="t" r="r" b="b"/>
            <a:pathLst>
              <a:path w="27111" h="18444" fill="none" extrusionOk="0">
                <a:moveTo>
                  <a:pt x="0" y="18443"/>
                </a:moveTo>
                <a:lnTo>
                  <a:pt x="20336" y="18443"/>
                </a:lnTo>
                <a:cubicBezTo>
                  <a:pt x="24075" y="18443"/>
                  <a:pt x="27111" y="15407"/>
                  <a:pt x="27111" y="11669"/>
                </a:cubicBezTo>
                <a:lnTo>
                  <a:pt x="27111"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nvGrpSpPr>
          <p:cNvPr id="2" name="Группа 1"/>
          <p:cNvGrpSpPr/>
          <p:nvPr/>
        </p:nvGrpSpPr>
        <p:grpSpPr>
          <a:xfrm>
            <a:off x="3249462" y="1954079"/>
            <a:ext cx="843778" cy="774651"/>
            <a:chOff x="3249462" y="1954079"/>
            <a:chExt cx="843778" cy="774651"/>
          </a:xfrm>
        </p:grpSpPr>
        <p:sp>
          <p:nvSpPr>
            <p:cNvPr id="4" name="Google Shape;1794;p47">
              <a:extLst>
                <a:ext uri="{FF2B5EF4-FFF2-40B4-BE49-F238E27FC236}">
                  <a16:creationId xmlns:a16="http://schemas.microsoft.com/office/drawing/2014/main" id="{FBD9FAD2-8DC9-4672-AD8A-088E5C9157DA}"/>
                </a:ext>
              </a:extLst>
            </p:cNvPr>
            <p:cNvSpPr/>
            <p:nvPr/>
          </p:nvSpPr>
          <p:spPr>
            <a:xfrm flipH="1">
              <a:off x="3305081" y="2024434"/>
              <a:ext cx="788159" cy="704296"/>
            </a:xfrm>
            <a:custGeom>
              <a:avLst/>
              <a:gdLst/>
              <a:ahLst/>
              <a:cxnLst/>
              <a:rect l="l" t="t" r="r" b="b"/>
              <a:pathLst>
                <a:path w="23623" h="21813" extrusionOk="0">
                  <a:moveTo>
                    <a:pt x="19050" y="21812"/>
                  </a:moveTo>
                  <a:lnTo>
                    <a:pt x="4572" y="21812"/>
                  </a:lnTo>
                  <a:cubicBezTo>
                    <a:pt x="2048" y="21812"/>
                    <a:pt x="0" y="19764"/>
                    <a:pt x="0" y="17240"/>
                  </a:cubicBezTo>
                  <a:lnTo>
                    <a:pt x="0" y="4572"/>
                  </a:lnTo>
                  <a:cubicBezTo>
                    <a:pt x="0" y="2048"/>
                    <a:pt x="2048" y="0"/>
                    <a:pt x="4572" y="0"/>
                  </a:cubicBezTo>
                  <a:lnTo>
                    <a:pt x="19050" y="0"/>
                  </a:lnTo>
                  <a:cubicBezTo>
                    <a:pt x="21574" y="0"/>
                    <a:pt x="23622" y="2048"/>
                    <a:pt x="23622" y="4572"/>
                  </a:cubicBezTo>
                  <a:lnTo>
                    <a:pt x="23622" y="17240"/>
                  </a:lnTo>
                  <a:cubicBezTo>
                    <a:pt x="23622" y="19764"/>
                    <a:pt x="21574" y="21812"/>
                    <a:pt x="19050" y="21812"/>
                  </a:cubicBezTo>
                  <a:close/>
                </a:path>
              </a:pathLst>
            </a:custGeom>
            <a:solidFill>
              <a:srgbClr val="2BBBC8"/>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5" name="Google Shape;1795;p47">
              <a:extLst>
                <a:ext uri="{FF2B5EF4-FFF2-40B4-BE49-F238E27FC236}">
                  <a16:creationId xmlns:a16="http://schemas.microsoft.com/office/drawing/2014/main" id="{A0BE7660-A7D0-4E87-94C4-E764F930BC59}"/>
                </a:ext>
              </a:extLst>
            </p:cNvPr>
            <p:cNvSpPr/>
            <p:nvPr/>
          </p:nvSpPr>
          <p:spPr>
            <a:xfrm flipH="1">
              <a:off x="3249462" y="1954079"/>
              <a:ext cx="788560" cy="704296"/>
            </a:xfrm>
            <a:custGeom>
              <a:avLst/>
              <a:gdLst/>
              <a:ahLst/>
              <a:cxnLst/>
              <a:rect l="l" t="t" r="r" b="b"/>
              <a:pathLst>
                <a:path w="23635" h="21813" fill="none" extrusionOk="0">
                  <a:moveTo>
                    <a:pt x="19062" y="21813"/>
                  </a:moveTo>
                  <a:lnTo>
                    <a:pt x="4572" y="21813"/>
                  </a:lnTo>
                  <a:cubicBezTo>
                    <a:pt x="2048" y="21813"/>
                    <a:pt x="0" y="19765"/>
                    <a:pt x="0" y="17241"/>
                  </a:cubicBezTo>
                  <a:lnTo>
                    <a:pt x="0" y="4572"/>
                  </a:lnTo>
                  <a:cubicBezTo>
                    <a:pt x="0" y="2048"/>
                    <a:pt x="2048" y="0"/>
                    <a:pt x="4572" y="0"/>
                  </a:cubicBezTo>
                  <a:lnTo>
                    <a:pt x="19062" y="0"/>
                  </a:lnTo>
                  <a:cubicBezTo>
                    <a:pt x="21586" y="0"/>
                    <a:pt x="23634" y="2048"/>
                    <a:pt x="23634" y="4572"/>
                  </a:cubicBezTo>
                  <a:lnTo>
                    <a:pt x="23634" y="17241"/>
                  </a:lnTo>
                  <a:cubicBezTo>
                    <a:pt x="23634" y="19765"/>
                    <a:pt x="21586" y="21813"/>
                    <a:pt x="19062" y="21813"/>
                  </a:cubicBezTo>
                  <a:close/>
                </a:path>
              </a:pathLst>
            </a:custGeom>
            <a:noFill/>
            <a:ln w="745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nvGrpSpPr>
            <p:cNvPr id="7" name="Google Shape;1798;p47">
              <a:extLst>
                <a:ext uri="{FF2B5EF4-FFF2-40B4-BE49-F238E27FC236}">
                  <a16:creationId xmlns:a16="http://schemas.microsoft.com/office/drawing/2014/main" id="{CDDD662B-9B2F-4BA1-A5A5-D53506DBC0A0}"/>
                </a:ext>
              </a:extLst>
            </p:cNvPr>
            <p:cNvGrpSpPr/>
            <p:nvPr/>
          </p:nvGrpSpPr>
          <p:grpSpPr>
            <a:xfrm>
              <a:off x="3448518" y="2117302"/>
              <a:ext cx="390446" cy="377851"/>
              <a:chOff x="899850" y="4992125"/>
              <a:chExt cx="481825" cy="481825"/>
            </a:xfrm>
          </p:grpSpPr>
          <p:sp>
            <p:nvSpPr>
              <p:cNvPr id="8" name="Google Shape;1799;p47">
                <a:extLst>
                  <a:ext uri="{FF2B5EF4-FFF2-40B4-BE49-F238E27FC236}">
                    <a16:creationId xmlns:a16="http://schemas.microsoft.com/office/drawing/2014/main" id="{63B7B791-8D65-4478-BE38-E377E96617B7}"/>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sp>
            <p:nvSpPr>
              <p:cNvPr id="9" name="Google Shape;1800;p47">
                <a:extLst>
                  <a:ext uri="{FF2B5EF4-FFF2-40B4-BE49-F238E27FC236}">
                    <a16:creationId xmlns:a16="http://schemas.microsoft.com/office/drawing/2014/main" id="{A82A0724-C21D-4B83-BAC5-41EE6EA1C332}"/>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sp>
            <p:nvSpPr>
              <p:cNvPr id="10" name="Google Shape;1801;p47">
                <a:extLst>
                  <a:ext uri="{FF2B5EF4-FFF2-40B4-BE49-F238E27FC236}">
                    <a16:creationId xmlns:a16="http://schemas.microsoft.com/office/drawing/2014/main" id="{4BA76FA6-60B7-4DFA-A81F-293E2CFDB83F}"/>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grpSp>
      </p:grpSp>
      <p:sp>
        <p:nvSpPr>
          <p:cNvPr id="13" name="Google Shape;1805;p47">
            <a:extLst>
              <a:ext uri="{FF2B5EF4-FFF2-40B4-BE49-F238E27FC236}">
                <a16:creationId xmlns:a16="http://schemas.microsoft.com/office/drawing/2014/main" id="{1079DE0A-D5C1-4979-A3A3-2CAF588E6027}"/>
              </a:ext>
            </a:extLst>
          </p:cNvPr>
          <p:cNvSpPr/>
          <p:nvPr/>
        </p:nvSpPr>
        <p:spPr>
          <a:xfrm>
            <a:off x="6899201" y="2588033"/>
            <a:ext cx="904533" cy="595518"/>
          </a:xfrm>
          <a:custGeom>
            <a:avLst/>
            <a:gdLst/>
            <a:ahLst/>
            <a:cxnLst/>
            <a:rect l="l" t="t" r="r" b="b"/>
            <a:pathLst>
              <a:path w="27111" h="18444" fill="none" extrusionOk="0">
                <a:moveTo>
                  <a:pt x="0" y="18443"/>
                </a:moveTo>
                <a:lnTo>
                  <a:pt x="20336" y="18443"/>
                </a:lnTo>
                <a:cubicBezTo>
                  <a:pt x="24075" y="18443"/>
                  <a:pt x="27111" y="15407"/>
                  <a:pt x="27111" y="11669"/>
                </a:cubicBezTo>
                <a:lnTo>
                  <a:pt x="27111" y="1"/>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nvGrpSpPr>
          <p:cNvPr id="3" name="Группа 2"/>
          <p:cNvGrpSpPr/>
          <p:nvPr/>
        </p:nvGrpSpPr>
        <p:grpSpPr>
          <a:xfrm>
            <a:off x="7386008" y="1954079"/>
            <a:ext cx="843777" cy="774651"/>
            <a:chOff x="7386008" y="1954079"/>
            <a:chExt cx="843777" cy="774651"/>
          </a:xfrm>
        </p:grpSpPr>
        <p:sp>
          <p:nvSpPr>
            <p:cNvPr id="11" name="Google Shape;1803;p47">
              <a:extLst>
                <a:ext uri="{FF2B5EF4-FFF2-40B4-BE49-F238E27FC236}">
                  <a16:creationId xmlns:a16="http://schemas.microsoft.com/office/drawing/2014/main" id="{38BD6998-18AD-4DF8-8336-554F9A6740EA}"/>
                </a:ext>
              </a:extLst>
            </p:cNvPr>
            <p:cNvSpPr/>
            <p:nvPr/>
          </p:nvSpPr>
          <p:spPr>
            <a:xfrm>
              <a:off x="7386008" y="2024434"/>
              <a:ext cx="788159" cy="704296"/>
            </a:xfrm>
            <a:custGeom>
              <a:avLst/>
              <a:gdLst/>
              <a:ahLst/>
              <a:cxnLst/>
              <a:rect l="l" t="t" r="r" b="b"/>
              <a:pathLst>
                <a:path w="23623" h="21813" extrusionOk="0">
                  <a:moveTo>
                    <a:pt x="19050" y="21812"/>
                  </a:moveTo>
                  <a:lnTo>
                    <a:pt x="4572" y="21812"/>
                  </a:lnTo>
                  <a:cubicBezTo>
                    <a:pt x="2048" y="21812"/>
                    <a:pt x="0" y="19764"/>
                    <a:pt x="0" y="17240"/>
                  </a:cubicBezTo>
                  <a:lnTo>
                    <a:pt x="0" y="4572"/>
                  </a:lnTo>
                  <a:cubicBezTo>
                    <a:pt x="0" y="2048"/>
                    <a:pt x="2048" y="0"/>
                    <a:pt x="4572" y="0"/>
                  </a:cubicBezTo>
                  <a:lnTo>
                    <a:pt x="19050" y="0"/>
                  </a:lnTo>
                  <a:cubicBezTo>
                    <a:pt x="21574" y="0"/>
                    <a:pt x="23622" y="2048"/>
                    <a:pt x="23622" y="4572"/>
                  </a:cubicBezTo>
                  <a:lnTo>
                    <a:pt x="23622" y="17240"/>
                  </a:lnTo>
                  <a:cubicBezTo>
                    <a:pt x="23622" y="19764"/>
                    <a:pt x="21574" y="21812"/>
                    <a:pt x="19050" y="21812"/>
                  </a:cubicBezTo>
                  <a:close/>
                </a:path>
              </a:pathLst>
            </a:custGeom>
            <a:solidFill>
              <a:srgbClr val="FF6600"/>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12" name="Google Shape;1804;p47">
              <a:extLst>
                <a:ext uri="{FF2B5EF4-FFF2-40B4-BE49-F238E27FC236}">
                  <a16:creationId xmlns:a16="http://schemas.microsoft.com/office/drawing/2014/main" id="{9D998697-2D4D-451E-B260-1FA6512BF038}"/>
                </a:ext>
              </a:extLst>
            </p:cNvPr>
            <p:cNvSpPr/>
            <p:nvPr/>
          </p:nvSpPr>
          <p:spPr>
            <a:xfrm>
              <a:off x="7441225" y="1954079"/>
              <a:ext cx="788560" cy="704296"/>
            </a:xfrm>
            <a:custGeom>
              <a:avLst/>
              <a:gdLst/>
              <a:ahLst/>
              <a:cxnLst/>
              <a:rect l="l" t="t" r="r" b="b"/>
              <a:pathLst>
                <a:path w="23635" h="21813" fill="none" extrusionOk="0">
                  <a:moveTo>
                    <a:pt x="19062" y="21813"/>
                  </a:moveTo>
                  <a:lnTo>
                    <a:pt x="4572" y="21813"/>
                  </a:lnTo>
                  <a:cubicBezTo>
                    <a:pt x="2048" y="21813"/>
                    <a:pt x="0" y="19765"/>
                    <a:pt x="0" y="17241"/>
                  </a:cubicBezTo>
                  <a:lnTo>
                    <a:pt x="0" y="4572"/>
                  </a:lnTo>
                  <a:cubicBezTo>
                    <a:pt x="0" y="2048"/>
                    <a:pt x="2048" y="0"/>
                    <a:pt x="4572" y="0"/>
                  </a:cubicBezTo>
                  <a:lnTo>
                    <a:pt x="19062" y="0"/>
                  </a:lnTo>
                  <a:cubicBezTo>
                    <a:pt x="21586" y="0"/>
                    <a:pt x="23634" y="2048"/>
                    <a:pt x="23634" y="4572"/>
                  </a:cubicBezTo>
                  <a:lnTo>
                    <a:pt x="23634" y="17241"/>
                  </a:lnTo>
                  <a:cubicBezTo>
                    <a:pt x="23634" y="19765"/>
                    <a:pt x="21586" y="21813"/>
                    <a:pt x="19062" y="21813"/>
                  </a:cubicBezTo>
                  <a:close/>
                </a:path>
              </a:pathLst>
            </a:custGeom>
            <a:noFill/>
            <a:ln w="7450" cap="flat" cmpd="sng">
              <a:solidFill>
                <a:srgbClr val="000000"/>
              </a:solidFill>
              <a:prstDash val="solid"/>
              <a:miter lim="11906"/>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nvGrpSpPr>
            <p:cNvPr id="14" name="Google Shape;1807;p47">
              <a:extLst>
                <a:ext uri="{FF2B5EF4-FFF2-40B4-BE49-F238E27FC236}">
                  <a16:creationId xmlns:a16="http://schemas.microsoft.com/office/drawing/2014/main" id="{533B1739-DCA5-4A5E-B569-F5326D32631C}"/>
                </a:ext>
              </a:extLst>
            </p:cNvPr>
            <p:cNvGrpSpPr/>
            <p:nvPr/>
          </p:nvGrpSpPr>
          <p:grpSpPr>
            <a:xfrm>
              <a:off x="7640285" y="2117308"/>
              <a:ext cx="390446" cy="377851"/>
              <a:chOff x="1492675" y="4992125"/>
              <a:chExt cx="481825" cy="481825"/>
            </a:xfrm>
          </p:grpSpPr>
          <p:sp>
            <p:nvSpPr>
              <p:cNvPr id="15" name="Google Shape;1808;p47">
                <a:extLst>
                  <a:ext uri="{FF2B5EF4-FFF2-40B4-BE49-F238E27FC236}">
                    <a16:creationId xmlns:a16="http://schemas.microsoft.com/office/drawing/2014/main" id="{B99ABD45-AF84-4FEF-AC8B-79B72A9EFA70}"/>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sp>
            <p:nvSpPr>
              <p:cNvPr id="16" name="Google Shape;1809;p47">
                <a:extLst>
                  <a:ext uri="{FF2B5EF4-FFF2-40B4-BE49-F238E27FC236}">
                    <a16:creationId xmlns:a16="http://schemas.microsoft.com/office/drawing/2014/main" id="{2F32ED86-0E6D-47AA-A098-199CEE319393}"/>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grpSp>
      </p:grpSp>
      <p:sp>
        <p:nvSpPr>
          <p:cNvPr id="19" name="Google Shape;1813;p47">
            <a:extLst>
              <a:ext uri="{FF2B5EF4-FFF2-40B4-BE49-F238E27FC236}">
                <a16:creationId xmlns:a16="http://schemas.microsoft.com/office/drawing/2014/main" id="{D101F2E6-64B2-4B5C-B58F-1F12BAAEC2C6}"/>
              </a:ext>
            </a:extLst>
          </p:cNvPr>
          <p:cNvSpPr/>
          <p:nvPr/>
        </p:nvSpPr>
        <p:spPr>
          <a:xfrm>
            <a:off x="6315154" y="4549799"/>
            <a:ext cx="1198105" cy="1243712"/>
          </a:xfrm>
          <a:custGeom>
            <a:avLst/>
            <a:gdLst/>
            <a:ahLst/>
            <a:cxnLst/>
            <a:rect l="l" t="t" r="r" b="b"/>
            <a:pathLst>
              <a:path w="35910" h="40732" fill="none" extrusionOk="0">
                <a:moveTo>
                  <a:pt x="1" y="1"/>
                </a:moveTo>
                <a:lnTo>
                  <a:pt x="1" y="35588"/>
                </a:lnTo>
                <a:cubicBezTo>
                  <a:pt x="1" y="38434"/>
                  <a:pt x="2311" y="40732"/>
                  <a:pt x="5156" y="40732"/>
                </a:cubicBezTo>
                <a:lnTo>
                  <a:pt x="29421" y="40732"/>
                </a:lnTo>
                <a:cubicBezTo>
                  <a:pt x="33005" y="40732"/>
                  <a:pt x="35910" y="37827"/>
                  <a:pt x="35910" y="34243"/>
                </a:cubicBezTo>
                <a:lnTo>
                  <a:pt x="35910" y="27266"/>
                </a:lnTo>
              </a:path>
            </a:pathLst>
          </a:custGeom>
          <a:ln>
            <a:headEnd type="none" w="sm" len="sm"/>
            <a:tailEnd type="none" w="sm" len="sm"/>
          </a:ln>
        </p:spPr>
        <p:style>
          <a:lnRef idx="1">
            <a:schemeClr val="dk1"/>
          </a:lnRef>
          <a:fillRef idx="0">
            <a:schemeClr val="dk1"/>
          </a:fillRef>
          <a:effectRef idx="0">
            <a:schemeClr val="dk1"/>
          </a:effectRef>
          <a:fontRef idx="minor">
            <a:schemeClr val="tx1"/>
          </a:fontRef>
        </p:style>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nvGrpSpPr>
          <p:cNvPr id="20" name="Группа 19"/>
          <p:cNvGrpSpPr/>
          <p:nvPr/>
        </p:nvGrpSpPr>
        <p:grpSpPr>
          <a:xfrm>
            <a:off x="4499214" y="2279186"/>
            <a:ext cx="2524493" cy="2449198"/>
            <a:chOff x="4401518" y="2076983"/>
            <a:chExt cx="3365990" cy="3265597"/>
          </a:xfrm>
        </p:grpSpPr>
        <p:sp>
          <p:nvSpPr>
            <p:cNvPr id="21" name="Google Shape;1758;p47">
              <a:extLst>
                <a:ext uri="{FF2B5EF4-FFF2-40B4-BE49-F238E27FC236}">
                  <a16:creationId xmlns:a16="http://schemas.microsoft.com/office/drawing/2014/main" id="{55EACDDA-3740-425C-A85F-39C3254CEFD2}"/>
                </a:ext>
              </a:extLst>
            </p:cNvPr>
            <p:cNvSpPr/>
            <p:nvPr/>
          </p:nvSpPr>
          <p:spPr>
            <a:xfrm>
              <a:off x="4598011" y="2315311"/>
              <a:ext cx="1422732" cy="2289168"/>
            </a:xfrm>
            <a:custGeom>
              <a:avLst/>
              <a:gdLst/>
              <a:ahLst/>
              <a:cxnLst/>
              <a:rect l="l" t="t" r="r" b="b"/>
              <a:pathLst>
                <a:path w="31982" h="53174" extrusionOk="0">
                  <a:moveTo>
                    <a:pt x="763" y="21479"/>
                  </a:moveTo>
                  <a:lnTo>
                    <a:pt x="20670" y="1215"/>
                  </a:lnTo>
                  <a:cubicBezTo>
                    <a:pt x="21849" y="0"/>
                    <a:pt x="23909" y="548"/>
                    <a:pt x="24337" y="2191"/>
                  </a:cubicBezTo>
                  <a:lnTo>
                    <a:pt x="31791" y="30528"/>
                  </a:lnTo>
                  <a:cubicBezTo>
                    <a:pt x="31981" y="31290"/>
                    <a:pt x="31755" y="32100"/>
                    <a:pt x="31195" y="32647"/>
                  </a:cubicBezTo>
                  <a:lnTo>
                    <a:pt x="11288" y="52019"/>
                  </a:lnTo>
                  <a:cubicBezTo>
                    <a:pt x="10097" y="53174"/>
                    <a:pt x="8097" y="52626"/>
                    <a:pt x="7657" y="51019"/>
                  </a:cubicBezTo>
                  <a:lnTo>
                    <a:pt x="203" y="23587"/>
                  </a:lnTo>
                  <a:cubicBezTo>
                    <a:pt x="1" y="22837"/>
                    <a:pt x="215" y="22039"/>
                    <a:pt x="763" y="21479"/>
                  </a:cubicBezTo>
                  <a:close/>
                </a:path>
              </a:pathLst>
            </a:custGeom>
            <a:solidFill>
              <a:srgbClr val="2BBBC8"/>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22" name="Google Shape;1759;p47">
              <a:extLst>
                <a:ext uri="{FF2B5EF4-FFF2-40B4-BE49-F238E27FC236}">
                  <a16:creationId xmlns:a16="http://schemas.microsoft.com/office/drawing/2014/main" id="{DB9B250C-E67F-41E1-998F-1B102CA8F674}"/>
                </a:ext>
              </a:extLst>
            </p:cNvPr>
            <p:cNvSpPr/>
            <p:nvPr/>
          </p:nvSpPr>
          <p:spPr>
            <a:xfrm>
              <a:off x="4426964" y="2289180"/>
              <a:ext cx="1422688" cy="2289168"/>
            </a:xfrm>
            <a:custGeom>
              <a:avLst/>
              <a:gdLst/>
              <a:ahLst/>
              <a:cxnLst/>
              <a:rect l="l" t="t" r="r" b="b"/>
              <a:pathLst>
                <a:path w="31981" h="53174" fill="none" extrusionOk="0">
                  <a:moveTo>
                    <a:pt x="750" y="21479"/>
                  </a:moveTo>
                  <a:lnTo>
                    <a:pt x="20657" y="1215"/>
                  </a:lnTo>
                  <a:cubicBezTo>
                    <a:pt x="21848" y="0"/>
                    <a:pt x="23896" y="548"/>
                    <a:pt x="24325" y="2191"/>
                  </a:cubicBezTo>
                  <a:lnTo>
                    <a:pt x="31778" y="30540"/>
                  </a:lnTo>
                  <a:cubicBezTo>
                    <a:pt x="31980" y="31302"/>
                    <a:pt x="31754" y="32111"/>
                    <a:pt x="31183" y="32659"/>
                  </a:cubicBezTo>
                  <a:lnTo>
                    <a:pt x="11275" y="52019"/>
                  </a:lnTo>
                  <a:cubicBezTo>
                    <a:pt x="10085" y="53173"/>
                    <a:pt x="8084" y="52626"/>
                    <a:pt x="7656" y="51030"/>
                  </a:cubicBezTo>
                  <a:lnTo>
                    <a:pt x="203" y="23586"/>
                  </a:lnTo>
                  <a:cubicBezTo>
                    <a:pt x="0" y="22836"/>
                    <a:pt x="203" y="22039"/>
                    <a:pt x="750" y="21479"/>
                  </a:cubicBezTo>
                  <a:close/>
                </a:path>
              </a:pathLst>
            </a:custGeom>
            <a:noFill/>
            <a:ln w="11300" cap="flat" cmpd="sng">
              <a:solidFill>
                <a:schemeClr val="bg1"/>
              </a:solidFill>
              <a:prstDash val="solid"/>
              <a:miter lim="11906"/>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23" name="Google Shape;1760;p47">
              <a:extLst>
                <a:ext uri="{FF2B5EF4-FFF2-40B4-BE49-F238E27FC236}">
                  <a16:creationId xmlns:a16="http://schemas.microsoft.com/office/drawing/2014/main" id="{4855BB7A-65AB-4788-9AFC-DCE644C3E751}"/>
                </a:ext>
              </a:extLst>
            </p:cNvPr>
            <p:cNvSpPr/>
            <p:nvPr/>
          </p:nvSpPr>
          <p:spPr>
            <a:xfrm>
              <a:off x="4910253" y="3222386"/>
              <a:ext cx="325767" cy="744515"/>
            </a:xfrm>
            <a:custGeom>
              <a:avLst/>
              <a:gdLst/>
              <a:ahLst/>
              <a:cxnLst/>
              <a:rect l="l" t="t" r="r" b="b"/>
              <a:pathLst>
                <a:path w="7323" h="17294" extrusionOk="0">
                  <a:moveTo>
                    <a:pt x="2772" y="1942"/>
                  </a:moveTo>
                  <a:cubicBezTo>
                    <a:pt x="3111" y="1942"/>
                    <a:pt x="3447" y="2188"/>
                    <a:pt x="3774" y="2682"/>
                  </a:cubicBezTo>
                  <a:cubicBezTo>
                    <a:pt x="4310" y="3480"/>
                    <a:pt x="4834" y="4956"/>
                    <a:pt x="5358" y="7100"/>
                  </a:cubicBezTo>
                  <a:cubicBezTo>
                    <a:pt x="5870" y="9231"/>
                    <a:pt x="6108" y="10957"/>
                    <a:pt x="6084" y="12291"/>
                  </a:cubicBezTo>
                  <a:cubicBezTo>
                    <a:pt x="6060" y="13600"/>
                    <a:pt x="5763" y="14529"/>
                    <a:pt x="5203" y="15041"/>
                  </a:cubicBezTo>
                  <a:cubicBezTo>
                    <a:pt x="4984" y="15241"/>
                    <a:pt x="4767" y="15341"/>
                    <a:pt x="4552" y="15341"/>
                  </a:cubicBezTo>
                  <a:cubicBezTo>
                    <a:pt x="4215" y="15341"/>
                    <a:pt x="3882" y="15098"/>
                    <a:pt x="3548" y="14612"/>
                  </a:cubicBezTo>
                  <a:cubicBezTo>
                    <a:pt x="3012" y="13803"/>
                    <a:pt x="2488" y="12326"/>
                    <a:pt x="1976" y="10195"/>
                  </a:cubicBezTo>
                  <a:cubicBezTo>
                    <a:pt x="1465" y="8064"/>
                    <a:pt x="1214" y="6326"/>
                    <a:pt x="1238" y="5016"/>
                  </a:cubicBezTo>
                  <a:cubicBezTo>
                    <a:pt x="1262" y="3682"/>
                    <a:pt x="1560" y="2754"/>
                    <a:pt x="2119" y="2242"/>
                  </a:cubicBezTo>
                  <a:cubicBezTo>
                    <a:pt x="2337" y="2042"/>
                    <a:pt x="2555" y="1942"/>
                    <a:pt x="2772" y="1942"/>
                  </a:cubicBezTo>
                  <a:close/>
                  <a:moveTo>
                    <a:pt x="2949" y="0"/>
                  </a:moveTo>
                  <a:cubicBezTo>
                    <a:pt x="2548" y="0"/>
                    <a:pt x="2136" y="192"/>
                    <a:pt x="1715" y="575"/>
                  </a:cubicBezTo>
                  <a:cubicBezTo>
                    <a:pt x="810" y="1408"/>
                    <a:pt x="298" y="2730"/>
                    <a:pt x="143" y="4552"/>
                  </a:cubicBezTo>
                  <a:cubicBezTo>
                    <a:pt x="0" y="6361"/>
                    <a:pt x="250" y="8576"/>
                    <a:pt x="881" y="11207"/>
                  </a:cubicBezTo>
                  <a:cubicBezTo>
                    <a:pt x="1512" y="13815"/>
                    <a:pt x="2227" y="15601"/>
                    <a:pt x="3036" y="16553"/>
                  </a:cubicBezTo>
                  <a:cubicBezTo>
                    <a:pt x="3466" y="17046"/>
                    <a:pt x="3908" y="17294"/>
                    <a:pt x="4365" y="17294"/>
                  </a:cubicBezTo>
                  <a:cubicBezTo>
                    <a:pt x="4769" y="17294"/>
                    <a:pt x="5183" y="17099"/>
                    <a:pt x="5608" y="16708"/>
                  </a:cubicBezTo>
                  <a:cubicBezTo>
                    <a:pt x="6513" y="15886"/>
                    <a:pt x="7025" y="14565"/>
                    <a:pt x="7168" y="12755"/>
                  </a:cubicBezTo>
                  <a:cubicBezTo>
                    <a:pt x="7322" y="10933"/>
                    <a:pt x="7072" y="8707"/>
                    <a:pt x="6441" y="6099"/>
                  </a:cubicBezTo>
                  <a:cubicBezTo>
                    <a:pt x="5810" y="3468"/>
                    <a:pt x="5096" y="1694"/>
                    <a:pt x="4286" y="754"/>
                  </a:cubicBezTo>
                  <a:cubicBezTo>
                    <a:pt x="3854" y="251"/>
                    <a:pt x="3408" y="0"/>
                    <a:pt x="2949"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24" name="Google Shape;1761;p47">
              <a:extLst>
                <a:ext uri="{FF2B5EF4-FFF2-40B4-BE49-F238E27FC236}">
                  <a16:creationId xmlns:a16="http://schemas.microsoft.com/office/drawing/2014/main" id="{9AD2DFEB-63AA-4FBA-A257-B45CEB1C21B8}"/>
                </a:ext>
              </a:extLst>
            </p:cNvPr>
            <p:cNvSpPr/>
            <p:nvPr/>
          </p:nvSpPr>
          <p:spPr>
            <a:xfrm>
              <a:off x="5208440" y="2952890"/>
              <a:ext cx="371853" cy="782745"/>
            </a:xfrm>
            <a:custGeom>
              <a:avLst/>
              <a:gdLst/>
              <a:ahLst/>
              <a:cxnLst/>
              <a:rect l="l" t="t" r="r" b="b"/>
              <a:pathLst>
                <a:path w="8359" h="18182" extrusionOk="0">
                  <a:moveTo>
                    <a:pt x="2834" y="1"/>
                  </a:moveTo>
                  <a:lnTo>
                    <a:pt x="1739" y="1001"/>
                  </a:lnTo>
                  <a:lnTo>
                    <a:pt x="0" y="3525"/>
                  </a:lnTo>
                  <a:lnTo>
                    <a:pt x="453" y="5442"/>
                  </a:lnTo>
                  <a:lnTo>
                    <a:pt x="2215" y="2906"/>
                  </a:lnTo>
                  <a:lnTo>
                    <a:pt x="5072" y="14776"/>
                  </a:lnTo>
                  <a:lnTo>
                    <a:pt x="3286" y="16408"/>
                  </a:lnTo>
                  <a:lnTo>
                    <a:pt x="3715" y="18182"/>
                  </a:lnTo>
                  <a:lnTo>
                    <a:pt x="8358" y="13919"/>
                  </a:lnTo>
                  <a:lnTo>
                    <a:pt x="7930" y="12145"/>
                  </a:lnTo>
                  <a:lnTo>
                    <a:pt x="6144" y="13788"/>
                  </a:lnTo>
                  <a:lnTo>
                    <a:pt x="2834" y="1"/>
                  </a:ln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25" name="Google Shape;1763;p47">
              <a:extLst>
                <a:ext uri="{FF2B5EF4-FFF2-40B4-BE49-F238E27FC236}">
                  <a16:creationId xmlns:a16="http://schemas.microsoft.com/office/drawing/2014/main" id="{CC7B8D01-A72A-4F3F-B478-D034C14AC5FA}"/>
                </a:ext>
              </a:extLst>
            </p:cNvPr>
            <p:cNvSpPr/>
            <p:nvPr/>
          </p:nvSpPr>
          <p:spPr>
            <a:xfrm>
              <a:off x="5835818" y="2226628"/>
              <a:ext cx="1794542" cy="1737647"/>
            </a:xfrm>
            <a:custGeom>
              <a:avLst/>
              <a:gdLst/>
              <a:ahLst/>
              <a:cxnLst/>
              <a:rect l="l" t="t" r="r" b="b"/>
              <a:pathLst>
                <a:path w="40340" h="40363" extrusionOk="0">
                  <a:moveTo>
                    <a:pt x="37279" y="39958"/>
                  </a:moveTo>
                  <a:lnTo>
                    <a:pt x="9478" y="33052"/>
                  </a:lnTo>
                  <a:cubicBezTo>
                    <a:pt x="8704" y="32862"/>
                    <a:pt x="8097" y="32267"/>
                    <a:pt x="7895" y="31493"/>
                  </a:cubicBezTo>
                  <a:lnTo>
                    <a:pt x="429" y="3108"/>
                  </a:lnTo>
                  <a:cubicBezTo>
                    <a:pt x="1" y="1489"/>
                    <a:pt x="1501" y="1"/>
                    <a:pt x="3120" y="453"/>
                  </a:cubicBezTo>
                  <a:lnTo>
                    <a:pt x="30921" y="8085"/>
                  </a:lnTo>
                  <a:cubicBezTo>
                    <a:pt x="31671" y="8287"/>
                    <a:pt x="32243" y="8871"/>
                    <a:pt x="32445" y="9621"/>
                  </a:cubicBezTo>
                  <a:lnTo>
                    <a:pt x="39911" y="37267"/>
                  </a:lnTo>
                  <a:cubicBezTo>
                    <a:pt x="40339" y="38875"/>
                    <a:pt x="38887" y="40363"/>
                    <a:pt x="37279" y="39958"/>
                  </a:cubicBezTo>
                  <a:close/>
                </a:path>
              </a:pathLst>
            </a:custGeom>
            <a:solidFill>
              <a:srgbClr val="FF6600"/>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26" name="Google Shape;1764;p47">
              <a:extLst>
                <a:ext uri="{FF2B5EF4-FFF2-40B4-BE49-F238E27FC236}">
                  <a16:creationId xmlns:a16="http://schemas.microsoft.com/office/drawing/2014/main" id="{36C263D9-4F2A-4BB5-B3A2-EF03BAE74F92}"/>
                </a:ext>
              </a:extLst>
            </p:cNvPr>
            <p:cNvSpPr/>
            <p:nvPr/>
          </p:nvSpPr>
          <p:spPr>
            <a:xfrm>
              <a:off x="5973011" y="2076983"/>
              <a:ext cx="1794497" cy="1737647"/>
            </a:xfrm>
            <a:custGeom>
              <a:avLst/>
              <a:gdLst/>
              <a:ahLst/>
              <a:cxnLst/>
              <a:rect l="l" t="t" r="r" b="b"/>
              <a:pathLst>
                <a:path w="40339" h="40363" fill="none" extrusionOk="0">
                  <a:moveTo>
                    <a:pt x="37267" y="39957"/>
                  </a:moveTo>
                  <a:lnTo>
                    <a:pt x="9466" y="33052"/>
                  </a:lnTo>
                  <a:cubicBezTo>
                    <a:pt x="8692" y="32861"/>
                    <a:pt x="8085" y="32266"/>
                    <a:pt x="7882" y="31492"/>
                  </a:cubicBezTo>
                  <a:lnTo>
                    <a:pt x="429" y="3108"/>
                  </a:lnTo>
                  <a:cubicBezTo>
                    <a:pt x="0" y="1488"/>
                    <a:pt x="1489" y="0"/>
                    <a:pt x="3108" y="453"/>
                  </a:cubicBezTo>
                  <a:lnTo>
                    <a:pt x="30909" y="8084"/>
                  </a:lnTo>
                  <a:cubicBezTo>
                    <a:pt x="31659" y="8287"/>
                    <a:pt x="32243" y="8870"/>
                    <a:pt x="32445" y="9620"/>
                  </a:cubicBezTo>
                  <a:lnTo>
                    <a:pt x="39898" y="37278"/>
                  </a:lnTo>
                  <a:cubicBezTo>
                    <a:pt x="40339" y="38874"/>
                    <a:pt x="38886" y="40362"/>
                    <a:pt x="37267" y="39957"/>
                  </a:cubicBezTo>
                  <a:close/>
                </a:path>
              </a:pathLst>
            </a:custGeom>
            <a:noFill/>
            <a:ln w="11300" cap="flat" cmpd="sng">
              <a:solidFill>
                <a:schemeClr val="bg1"/>
              </a:solidFill>
              <a:prstDash val="solid"/>
              <a:miter lim="11906"/>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27" name="Google Shape;1765;p47">
              <a:extLst>
                <a:ext uri="{FF2B5EF4-FFF2-40B4-BE49-F238E27FC236}">
                  <a16:creationId xmlns:a16="http://schemas.microsoft.com/office/drawing/2014/main" id="{02E8A1BC-8A4C-43A7-A599-3B1EA9E6DE88}"/>
                </a:ext>
              </a:extLst>
            </p:cNvPr>
            <p:cNvSpPr/>
            <p:nvPr/>
          </p:nvSpPr>
          <p:spPr>
            <a:xfrm>
              <a:off x="6407634" y="2594106"/>
              <a:ext cx="379816" cy="692726"/>
            </a:xfrm>
            <a:custGeom>
              <a:avLst/>
              <a:gdLst/>
              <a:ahLst/>
              <a:cxnLst/>
              <a:rect l="l" t="t" r="r" b="b"/>
              <a:pathLst>
                <a:path w="8538" h="16091" extrusionOk="0">
                  <a:moveTo>
                    <a:pt x="2628" y="1695"/>
                  </a:moveTo>
                  <a:cubicBezTo>
                    <a:pt x="2747" y="1695"/>
                    <a:pt x="2875" y="1715"/>
                    <a:pt x="3013" y="1756"/>
                  </a:cubicBezTo>
                  <a:cubicBezTo>
                    <a:pt x="3751" y="1982"/>
                    <a:pt x="4418" y="2660"/>
                    <a:pt x="5001" y="3827"/>
                  </a:cubicBezTo>
                  <a:cubicBezTo>
                    <a:pt x="5585" y="4982"/>
                    <a:pt x="6085" y="6601"/>
                    <a:pt x="6501" y="8709"/>
                  </a:cubicBezTo>
                  <a:cubicBezTo>
                    <a:pt x="6930" y="10792"/>
                    <a:pt x="7049" y="12316"/>
                    <a:pt x="6894" y="13257"/>
                  </a:cubicBezTo>
                  <a:cubicBezTo>
                    <a:pt x="6759" y="14012"/>
                    <a:pt x="6435" y="14389"/>
                    <a:pt x="5916" y="14389"/>
                  </a:cubicBezTo>
                  <a:cubicBezTo>
                    <a:pt x="5796" y="14389"/>
                    <a:pt x="5666" y="14369"/>
                    <a:pt x="5525" y="14329"/>
                  </a:cubicBezTo>
                  <a:cubicBezTo>
                    <a:pt x="4787" y="14114"/>
                    <a:pt x="4132" y="13424"/>
                    <a:pt x="3537" y="12281"/>
                  </a:cubicBezTo>
                  <a:cubicBezTo>
                    <a:pt x="2965" y="11114"/>
                    <a:pt x="2465" y="9495"/>
                    <a:pt x="2036" y="7399"/>
                  </a:cubicBezTo>
                  <a:cubicBezTo>
                    <a:pt x="1620" y="5292"/>
                    <a:pt x="1489" y="3780"/>
                    <a:pt x="1655" y="2839"/>
                  </a:cubicBezTo>
                  <a:cubicBezTo>
                    <a:pt x="1791" y="2074"/>
                    <a:pt x="2115" y="1695"/>
                    <a:pt x="2628" y="1695"/>
                  </a:cubicBezTo>
                  <a:close/>
                  <a:moveTo>
                    <a:pt x="1919" y="0"/>
                  </a:moveTo>
                  <a:cubicBezTo>
                    <a:pt x="1153" y="0"/>
                    <a:pt x="632" y="454"/>
                    <a:pt x="358" y="1351"/>
                  </a:cubicBezTo>
                  <a:cubicBezTo>
                    <a:pt x="1" y="2518"/>
                    <a:pt x="84" y="4399"/>
                    <a:pt x="596" y="6971"/>
                  </a:cubicBezTo>
                  <a:cubicBezTo>
                    <a:pt x="1108" y="9542"/>
                    <a:pt x="1822" y="11602"/>
                    <a:pt x="2715" y="13138"/>
                  </a:cubicBezTo>
                  <a:cubicBezTo>
                    <a:pt x="3620" y="14674"/>
                    <a:pt x="4668" y="15614"/>
                    <a:pt x="5858" y="15972"/>
                  </a:cubicBezTo>
                  <a:cubicBezTo>
                    <a:pt x="6132" y="16051"/>
                    <a:pt x="6383" y="16091"/>
                    <a:pt x="6613" y="16091"/>
                  </a:cubicBezTo>
                  <a:cubicBezTo>
                    <a:pt x="7383" y="16091"/>
                    <a:pt x="7905" y="15644"/>
                    <a:pt x="8180" y="14745"/>
                  </a:cubicBezTo>
                  <a:cubicBezTo>
                    <a:pt x="8537" y="13567"/>
                    <a:pt x="8454" y="11697"/>
                    <a:pt x="7942" y="9126"/>
                  </a:cubicBezTo>
                  <a:cubicBezTo>
                    <a:pt x="7430" y="6542"/>
                    <a:pt x="6716" y="4494"/>
                    <a:pt x="5811" y="2958"/>
                  </a:cubicBezTo>
                  <a:cubicBezTo>
                    <a:pt x="4918" y="1410"/>
                    <a:pt x="3870" y="470"/>
                    <a:pt x="2679" y="124"/>
                  </a:cubicBezTo>
                  <a:cubicBezTo>
                    <a:pt x="2404" y="42"/>
                    <a:pt x="2150" y="0"/>
                    <a:pt x="1919"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FFFFFF"/>
                </a:solidFill>
                <a:cs typeface="+mn-ea"/>
                <a:sym typeface="+mn-lt"/>
              </a:endParaRPr>
            </a:p>
          </p:txBody>
        </p:sp>
        <p:sp>
          <p:nvSpPr>
            <p:cNvPr id="28" name="Google Shape;1766;p47">
              <a:extLst>
                <a:ext uri="{FF2B5EF4-FFF2-40B4-BE49-F238E27FC236}">
                  <a16:creationId xmlns:a16="http://schemas.microsoft.com/office/drawing/2014/main" id="{C6117347-D673-441E-9B01-1915874523DE}"/>
                </a:ext>
              </a:extLst>
            </p:cNvPr>
            <p:cNvSpPr/>
            <p:nvPr/>
          </p:nvSpPr>
          <p:spPr>
            <a:xfrm>
              <a:off x="6793234" y="2703412"/>
              <a:ext cx="426927" cy="722345"/>
            </a:xfrm>
            <a:custGeom>
              <a:avLst/>
              <a:gdLst/>
              <a:ahLst/>
              <a:cxnLst/>
              <a:rect l="l" t="t" r="r" b="b"/>
              <a:pathLst>
                <a:path w="9597" h="16779" extrusionOk="0">
                  <a:moveTo>
                    <a:pt x="1614" y="1"/>
                  </a:moveTo>
                  <a:cubicBezTo>
                    <a:pt x="1568" y="1"/>
                    <a:pt x="1523" y="1"/>
                    <a:pt x="1477" y="2"/>
                  </a:cubicBezTo>
                  <a:cubicBezTo>
                    <a:pt x="1012" y="26"/>
                    <a:pt x="512" y="121"/>
                    <a:pt x="0" y="288"/>
                  </a:cubicBezTo>
                  <a:lnTo>
                    <a:pt x="429" y="2372"/>
                  </a:lnTo>
                  <a:cubicBezTo>
                    <a:pt x="905" y="2086"/>
                    <a:pt x="1369" y="1907"/>
                    <a:pt x="1822" y="1824"/>
                  </a:cubicBezTo>
                  <a:cubicBezTo>
                    <a:pt x="1986" y="1794"/>
                    <a:pt x="2152" y="1779"/>
                    <a:pt x="2318" y="1779"/>
                  </a:cubicBezTo>
                  <a:cubicBezTo>
                    <a:pt x="2609" y="1779"/>
                    <a:pt x="2899" y="1824"/>
                    <a:pt x="3179" y="1907"/>
                  </a:cubicBezTo>
                  <a:cubicBezTo>
                    <a:pt x="3822" y="2086"/>
                    <a:pt x="4382" y="2503"/>
                    <a:pt x="4882" y="3122"/>
                  </a:cubicBezTo>
                  <a:cubicBezTo>
                    <a:pt x="5382" y="3753"/>
                    <a:pt x="5715" y="4467"/>
                    <a:pt x="5882" y="5289"/>
                  </a:cubicBezTo>
                  <a:cubicBezTo>
                    <a:pt x="5977" y="5777"/>
                    <a:pt x="5989" y="6265"/>
                    <a:pt x="5906" y="6729"/>
                  </a:cubicBezTo>
                  <a:cubicBezTo>
                    <a:pt x="5834" y="7182"/>
                    <a:pt x="5632" y="7718"/>
                    <a:pt x="5322" y="8325"/>
                  </a:cubicBezTo>
                  <a:cubicBezTo>
                    <a:pt x="5156" y="8646"/>
                    <a:pt x="4739" y="9361"/>
                    <a:pt x="4072" y="10456"/>
                  </a:cubicBezTo>
                  <a:cubicBezTo>
                    <a:pt x="3405" y="11540"/>
                    <a:pt x="2882" y="12409"/>
                    <a:pt x="2501" y="13064"/>
                  </a:cubicBezTo>
                  <a:lnTo>
                    <a:pt x="2846" y="14802"/>
                  </a:lnTo>
                  <a:lnTo>
                    <a:pt x="9597" y="16778"/>
                  </a:lnTo>
                  <a:lnTo>
                    <a:pt x="9251" y="15040"/>
                  </a:lnTo>
                  <a:lnTo>
                    <a:pt x="4227" y="13575"/>
                  </a:lnTo>
                  <a:cubicBezTo>
                    <a:pt x="5049" y="12218"/>
                    <a:pt x="5680" y="11159"/>
                    <a:pt x="6132" y="10397"/>
                  </a:cubicBezTo>
                  <a:cubicBezTo>
                    <a:pt x="6573" y="9635"/>
                    <a:pt x="6834" y="9182"/>
                    <a:pt x="6918" y="9015"/>
                  </a:cubicBezTo>
                  <a:cubicBezTo>
                    <a:pt x="7192" y="8372"/>
                    <a:pt x="7358" y="7801"/>
                    <a:pt x="7406" y="7289"/>
                  </a:cubicBezTo>
                  <a:cubicBezTo>
                    <a:pt x="7465" y="6777"/>
                    <a:pt x="7418" y="6206"/>
                    <a:pt x="7299" y="5575"/>
                  </a:cubicBezTo>
                  <a:cubicBezTo>
                    <a:pt x="7037" y="4253"/>
                    <a:pt x="6489" y="3098"/>
                    <a:pt x="5680" y="2110"/>
                  </a:cubicBezTo>
                  <a:cubicBezTo>
                    <a:pt x="4870" y="1133"/>
                    <a:pt x="3906" y="479"/>
                    <a:pt x="2810" y="157"/>
                  </a:cubicBezTo>
                  <a:cubicBezTo>
                    <a:pt x="2435" y="50"/>
                    <a:pt x="2030" y="1"/>
                    <a:pt x="1614"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FFFFFF"/>
                </a:solidFill>
                <a:cs typeface="+mn-ea"/>
                <a:sym typeface="+mn-lt"/>
              </a:endParaRPr>
            </a:p>
          </p:txBody>
        </p:sp>
        <p:sp>
          <p:nvSpPr>
            <p:cNvPr id="29" name="Google Shape;1768;p47">
              <a:extLst>
                <a:ext uri="{FF2B5EF4-FFF2-40B4-BE49-F238E27FC236}">
                  <a16:creationId xmlns:a16="http://schemas.microsoft.com/office/drawing/2014/main" id="{77E51F56-A26A-484B-9AC6-F86758930181}"/>
                </a:ext>
              </a:extLst>
            </p:cNvPr>
            <p:cNvSpPr/>
            <p:nvPr/>
          </p:nvSpPr>
          <p:spPr>
            <a:xfrm>
              <a:off x="5155767" y="3822251"/>
              <a:ext cx="2358574" cy="1349634"/>
            </a:xfrm>
            <a:custGeom>
              <a:avLst/>
              <a:gdLst/>
              <a:ahLst/>
              <a:cxnLst/>
              <a:rect l="l" t="t" r="r" b="b"/>
              <a:pathLst>
                <a:path w="53019" h="31350" extrusionOk="0">
                  <a:moveTo>
                    <a:pt x="29290" y="31147"/>
                  </a:moveTo>
                  <a:lnTo>
                    <a:pt x="2155" y="23730"/>
                  </a:lnTo>
                  <a:cubicBezTo>
                    <a:pt x="524" y="23289"/>
                    <a:pt x="0" y="21241"/>
                    <a:pt x="1215" y="20063"/>
                  </a:cubicBezTo>
                  <a:lnTo>
                    <a:pt x="21086" y="739"/>
                  </a:lnTo>
                  <a:cubicBezTo>
                    <a:pt x="21622" y="203"/>
                    <a:pt x="22396" y="1"/>
                    <a:pt x="23134" y="179"/>
                  </a:cubicBezTo>
                  <a:lnTo>
                    <a:pt x="50804" y="7049"/>
                  </a:lnTo>
                  <a:cubicBezTo>
                    <a:pt x="52459" y="7466"/>
                    <a:pt x="53019" y="9538"/>
                    <a:pt x="51792" y="10740"/>
                  </a:cubicBezTo>
                  <a:lnTo>
                    <a:pt x="31385" y="30600"/>
                  </a:lnTo>
                  <a:cubicBezTo>
                    <a:pt x="30825" y="31147"/>
                    <a:pt x="30028" y="31350"/>
                    <a:pt x="29290" y="31147"/>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30" name="Google Shape;1769;p47">
              <a:extLst>
                <a:ext uri="{FF2B5EF4-FFF2-40B4-BE49-F238E27FC236}">
                  <a16:creationId xmlns:a16="http://schemas.microsoft.com/office/drawing/2014/main" id="{685B9817-F591-4D20-B2EB-DA55494C6A59}"/>
                </a:ext>
              </a:extLst>
            </p:cNvPr>
            <p:cNvSpPr/>
            <p:nvPr/>
          </p:nvSpPr>
          <p:spPr>
            <a:xfrm>
              <a:off x="5196027" y="3992946"/>
              <a:ext cx="2359107" cy="1349634"/>
            </a:xfrm>
            <a:custGeom>
              <a:avLst/>
              <a:gdLst/>
              <a:ahLst/>
              <a:cxnLst/>
              <a:rect l="l" t="t" r="r" b="b"/>
              <a:pathLst>
                <a:path w="53031" h="31350" fill="none" extrusionOk="0">
                  <a:moveTo>
                    <a:pt x="29289" y="31147"/>
                  </a:moveTo>
                  <a:lnTo>
                    <a:pt x="2167" y="23742"/>
                  </a:lnTo>
                  <a:cubicBezTo>
                    <a:pt x="536" y="23289"/>
                    <a:pt x="0" y="21241"/>
                    <a:pt x="1214" y="20063"/>
                  </a:cubicBezTo>
                  <a:lnTo>
                    <a:pt x="21086" y="739"/>
                  </a:lnTo>
                  <a:cubicBezTo>
                    <a:pt x="21622" y="215"/>
                    <a:pt x="22396" y="1"/>
                    <a:pt x="23134" y="191"/>
                  </a:cubicBezTo>
                  <a:lnTo>
                    <a:pt x="50804" y="7061"/>
                  </a:lnTo>
                  <a:cubicBezTo>
                    <a:pt x="52459" y="7466"/>
                    <a:pt x="53030" y="9549"/>
                    <a:pt x="51804" y="10740"/>
                  </a:cubicBezTo>
                  <a:lnTo>
                    <a:pt x="31385" y="30611"/>
                  </a:lnTo>
                  <a:cubicBezTo>
                    <a:pt x="30837" y="31147"/>
                    <a:pt x="30039" y="31350"/>
                    <a:pt x="29289" y="31147"/>
                  </a:cubicBezTo>
                  <a:close/>
                </a:path>
              </a:pathLst>
            </a:custGeom>
            <a:noFill/>
            <a:ln w="11300" cap="flat" cmpd="sng">
              <a:solidFill>
                <a:schemeClr val="bg1"/>
              </a:solidFill>
              <a:prstDash val="solid"/>
              <a:miter lim="11906"/>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31" name="Google Shape;1770;p47">
              <a:extLst>
                <a:ext uri="{FF2B5EF4-FFF2-40B4-BE49-F238E27FC236}">
                  <a16:creationId xmlns:a16="http://schemas.microsoft.com/office/drawing/2014/main" id="{98DDFC5B-D23B-4A85-9319-1C6B4F063851}"/>
                </a:ext>
              </a:extLst>
            </p:cNvPr>
            <p:cNvSpPr/>
            <p:nvPr/>
          </p:nvSpPr>
          <p:spPr>
            <a:xfrm>
              <a:off x="5913666" y="4290855"/>
              <a:ext cx="614477" cy="503863"/>
            </a:xfrm>
            <a:custGeom>
              <a:avLst/>
              <a:gdLst/>
              <a:ahLst/>
              <a:cxnLst/>
              <a:rect l="l" t="t" r="r" b="b"/>
              <a:pathLst>
                <a:path w="13813" h="11704" extrusionOk="0">
                  <a:moveTo>
                    <a:pt x="10378" y="1278"/>
                  </a:moveTo>
                  <a:cubicBezTo>
                    <a:pt x="10633" y="1278"/>
                    <a:pt x="10872" y="1319"/>
                    <a:pt x="11098" y="1403"/>
                  </a:cubicBezTo>
                  <a:cubicBezTo>
                    <a:pt x="11836" y="1665"/>
                    <a:pt x="12038" y="2236"/>
                    <a:pt x="11705" y="3118"/>
                  </a:cubicBezTo>
                  <a:cubicBezTo>
                    <a:pt x="11383" y="3999"/>
                    <a:pt x="10514" y="5177"/>
                    <a:pt x="9121" y="6666"/>
                  </a:cubicBezTo>
                  <a:cubicBezTo>
                    <a:pt x="7728" y="8142"/>
                    <a:pt x="6490" y="9190"/>
                    <a:pt x="5418" y="9797"/>
                  </a:cubicBezTo>
                  <a:cubicBezTo>
                    <a:pt x="4682" y="10219"/>
                    <a:pt x="4026" y="10434"/>
                    <a:pt x="3447" y="10434"/>
                  </a:cubicBezTo>
                  <a:cubicBezTo>
                    <a:pt x="3192" y="10434"/>
                    <a:pt x="2953" y="10392"/>
                    <a:pt x="2728" y="10309"/>
                  </a:cubicBezTo>
                  <a:cubicBezTo>
                    <a:pt x="1989" y="10047"/>
                    <a:pt x="1787" y="9475"/>
                    <a:pt x="2108" y="8594"/>
                  </a:cubicBezTo>
                  <a:cubicBezTo>
                    <a:pt x="2442" y="7713"/>
                    <a:pt x="3311" y="6535"/>
                    <a:pt x="4704" y="5058"/>
                  </a:cubicBezTo>
                  <a:cubicBezTo>
                    <a:pt x="6097" y="3570"/>
                    <a:pt x="7335" y="2522"/>
                    <a:pt x="8395" y="1915"/>
                  </a:cubicBezTo>
                  <a:cubicBezTo>
                    <a:pt x="9140" y="1493"/>
                    <a:pt x="9798" y="1278"/>
                    <a:pt x="10378" y="1278"/>
                  </a:cubicBezTo>
                  <a:close/>
                  <a:moveTo>
                    <a:pt x="10813" y="0"/>
                  </a:moveTo>
                  <a:cubicBezTo>
                    <a:pt x="9988" y="0"/>
                    <a:pt x="9093" y="234"/>
                    <a:pt x="8121" y="701"/>
                  </a:cubicBezTo>
                  <a:cubicBezTo>
                    <a:pt x="6609" y="1427"/>
                    <a:pt x="4990" y="2713"/>
                    <a:pt x="3275" y="4534"/>
                  </a:cubicBezTo>
                  <a:cubicBezTo>
                    <a:pt x="1561" y="6356"/>
                    <a:pt x="561" y="7856"/>
                    <a:pt x="275" y="9047"/>
                  </a:cubicBezTo>
                  <a:cubicBezTo>
                    <a:pt x="1" y="10237"/>
                    <a:pt x="453" y="11035"/>
                    <a:pt x="1632" y="11464"/>
                  </a:cubicBezTo>
                  <a:cubicBezTo>
                    <a:pt x="2071" y="11623"/>
                    <a:pt x="2532" y="11704"/>
                    <a:pt x="3018" y="11704"/>
                  </a:cubicBezTo>
                  <a:cubicBezTo>
                    <a:pt x="3837" y="11704"/>
                    <a:pt x="4723" y="11475"/>
                    <a:pt x="5680" y="11011"/>
                  </a:cubicBezTo>
                  <a:cubicBezTo>
                    <a:pt x="7204" y="10285"/>
                    <a:pt x="8835" y="8999"/>
                    <a:pt x="10538" y="7178"/>
                  </a:cubicBezTo>
                  <a:cubicBezTo>
                    <a:pt x="12264" y="5356"/>
                    <a:pt x="13253" y="3844"/>
                    <a:pt x="13526" y="2665"/>
                  </a:cubicBezTo>
                  <a:cubicBezTo>
                    <a:pt x="13812" y="1474"/>
                    <a:pt x="13360" y="665"/>
                    <a:pt x="12181" y="236"/>
                  </a:cubicBezTo>
                  <a:cubicBezTo>
                    <a:pt x="11748" y="79"/>
                    <a:pt x="11293" y="0"/>
                    <a:pt x="10813"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32" name="Google Shape;1771;p47">
              <a:extLst>
                <a:ext uri="{FF2B5EF4-FFF2-40B4-BE49-F238E27FC236}">
                  <a16:creationId xmlns:a16="http://schemas.microsoft.com/office/drawing/2014/main" id="{381D49FC-76EB-4A87-8BB0-091F540BDE14}"/>
                </a:ext>
              </a:extLst>
            </p:cNvPr>
            <p:cNvSpPr/>
            <p:nvPr/>
          </p:nvSpPr>
          <p:spPr>
            <a:xfrm>
              <a:off x="6262209" y="4415315"/>
              <a:ext cx="677468" cy="521040"/>
            </a:xfrm>
            <a:custGeom>
              <a:avLst/>
              <a:gdLst/>
              <a:ahLst/>
              <a:cxnLst/>
              <a:rect l="l" t="t" r="r" b="b"/>
              <a:pathLst>
                <a:path w="15229" h="12103" extrusionOk="0">
                  <a:moveTo>
                    <a:pt x="9930" y="0"/>
                  </a:moveTo>
                  <a:lnTo>
                    <a:pt x="8704" y="1310"/>
                  </a:lnTo>
                  <a:cubicBezTo>
                    <a:pt x="9418" y="1322"/>
                    <a:pt x="10037" y="1358"/>
                    <a:pt x="10561" y="1441"/>
                  </a:cubicBezTo>
                  <a:cubicBezTo>
                    <a:pt x="11085" y="1512"/>
                    <a:pt x="11549" y="1620"/>
                    <a:pt x="11942" y="1762"/>
                  </a:cubicBezTo>
                  <a:cubicBezTo>
                    <a:pt x="12657" y="2024"/>
                    <a:pt x="13061" y="2370"/>
                    <a:pt x="13157" y="2810"/>
                  </a:cubicBezTo>
                  <a:cubicBezTo>
                    <a:pt x="13264" y="3251"/>
                    <a:pt x="13061" y="3739"/>
                    <a:pt x="12538" y="4298"/>
                  </a:cubicBezTo>
                  <a:cubicBezTo>
                    <a:pt x="12026" y="4834"/>
                    <a:pt x="11454" y="5191"/>
                    <a:pt x="10811" y="5346"/>
                  </a:cubicBezTo>
                  <a:cubicBezTo>
                    <a:pt x="10575" y="5399"/>
                    <a:pt x="10337" y="5425"/>
                    <a:pt x="10094" y="5425"/>
                  </a:cubicBezTo>
                  <a:cubicBezTo>
                    <a:pt x="9675" y="5425"/>
                    <a:pt x="9244" y="5345"/>
                    <a:pt x="8799" y="5179"/>
                  </a:cubicBezTo>
                  <a:lnTo>
                    <a:pt x="7513" y="4715"/>
                  </a:lnTo>
                  <a:lnTo>
                    <a:pt x="6382" y="5918"/>
                  </a:lnTo>
                  <a:lnTo>
                    <a:pt x="7608" y="6370"/>
                  </a:lnTo>
                  <a:cubicBezTo>
                    <a:pt x="8382" y="6656"/>
                    <a:pt x="8823" y="7049"/>
                    <a:pt x="8906" y="7573"/>
                  </a:cubicBezTo>
                  <a:cubicBezTo>
                    <a:pt x="9013" y="8085"/>
                    <a:pt x="8763" y="8668"/>
                    <a:pt x="8168" y="9299"/>
                  </a:cubicBezTo>
                  <a:cubicBezTo>
                    <a:pt x="7513" y="9990"/>
                    <a:pt x="6787" y="10430"/>
                    <a:pt x="5977" y="10633"/>
                  </a:cubicBezTo>
                  <a:cubicBezTo>
                    <a:pt x="5680" y="10702"/>
                    <a:pt x="5379" y="10737"/>
                    <a:pt x="5072" y="10737"/>
                  </a:cubicBezTo>
                  <a:cubicBezTo>
                    <a:pt x="4541" y="10737"/>
                    <a:pt x="3995" y="10634"/>
                    <a:pt x="3429" y="10430"/>
                  </a:cubicBezTo>
                  <a:cubicBezTo>
                    <a:pt x="2917" y="10240"/>
                    <a:pt x="2477" y="10002"/>
                    <a:pt x="2120" y="9716"/>
                  </a:cubicBezTo>
                  <a:cubicBezTo>
                    <a:pt x="1762" y="9418"/>
                    <a:pt x="1500" y="9085"/>
                    <a:pt x="1334" y="8704"/>
                  </a:cubicBezTo>
                  <a:lnTo>
                    <a:pt x="0" y="10121"/>
                  </a:lnTo>
                  <a:cubicBezTo>
                    <a:pt x="334" y="10478"/>
                    <a:pt x="691" y="10787"/>
                    <a:pt x="1072" y="11037"/>
                  </a:cubicBezTo>
                  <a:cubicBezTo>
                    <a:pt x="1453" y="11299"/>
                    <a:pt x="1870" y="11514"/>
                    <a:pt x="2310" y="11680"/>
                  </a:cubicBezTo>
                  <a:cubicBezTo>
                    <a:pt x="3094" y="11963"/>
                    <a:pt x="3866" y="12103"/>
                    <a:pt x="4628" y="12103"/>
                  </a:cubicBezTo>
                  <a:cubicBezTo>
                    <a:pt x="5149" y="12103"/>
                    <a:pt x="5666" y="12037"/>
                    <a:pt x="6180" y="11907"/>
                  </a:cubicBezTo>
                  <a:cubicBezTo>
                    <a:pt x="7442" y="11585"/>
                    <a:pt x="8573" y="10883"/>
                    <a:pt x="9585" y="9823"/>
                  </a:cubicBezTo>
                  <a:cubicBezTo>
                    <a:pt x="10240" y="9120"/>
                    <a:pt x="10597" y="8466"/>
                    <a:pt x="10656" y="7858"/>
                  </a:cubicBezTo>
                  <a:cubicBezTo>
                    <a:pt x="10716" y="7239"/>
                    <a:pt x="10478" y="6739"/>
                    <a:pt x="9942" y="6334"/>
                  </a:cubicBezTo>
                  <a:lnTo>
                    <a:pt x="9942" y="6334"/>
                  </a:lnTo>
                  <a:cubicBezTo>
                    <a:pt x="10087" y="6348"/>
                    <a:pt x="10230" y="6355"/>
                    <a:pt x="10373" y="6355"/>
                  </a:cubicBezTo>
                  <a:cubicBezTo>
                    <a:pt x="10984" y="6355"/>
                    <a:pt x="11580" y="6233"/>
                    <a:pt x="12168" y="6001"/>
                  </a:cubicBezTo>
                  <a:cubicBezTo>
                    <a:pt x="12895" y="5703"/>
                    <a:pt x="13538" y="5263"/>
                    <a:pt x="14097" y="4668"/>
                  </a:cubicBezTo>
                  <a:cubicBezTo>
                    <a:pt x="14907" y="3798"/>
                    <a:pt x="15228" y="3001"/>
                    <a:pt x="15074" y="2274"/>
                  </a:cubicBezTo>
                  <a:cubicBezTo>
                    <a:pt x="14919" y="1536"/>
                    <a:pt x="14300" y="977"/>
                    <a:pt x="13228" y="584"/>
                  </a:cubicBezTo>
                  <a:cubicBezTo>
                    <a:pt x="12800" y="429"/>
                    <a:pt x="12323" y="298"/>
                    <a:pt x="11776" y="203"/>
                  </a:cubicBezTo>
                  <a:cubicBezTo>
                    <a:pt x="11228" y="107"/>
                    <a:pt x="10621" y="48"/>
                    <a:pt x="9930" y="0"/>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33" name="Google Shape;1797;p47">
              <a:extLst>
                <a:ext uri="{FF2B5EF4-FFF2-40B4-BE49-F238E27FC236}">
                  <a16:creationId xmlns:a16="http://schemas.microsoft.com/office/drawing/2014/main" id="{246BF981-7C11-413E-9918-944B62791891}"/>
                </a:ext>
              </a:extLst>
            </p:cNvPr>
            <p:cNvSpPr/>
            <p:nvPr/>
          </p:nvSpPr>
          <p:spPr>
            <a:xfrm flipH="1">
              <a:off x="4401518" y="3327299"/>
              <a:ext cx="102228" cy="98456"/>
            </a:xfrm>
            <a:custGeom>
              <a:avLst/>
              <a:gdLst/>
              <a:ahLst/>
              <a:cxnLst/>
              <a:rect l="l" t="t" r="r" b="b"/>
              <a:pathLst>
                <a:path w="2298" h="2287" extrusionOk="0">
                  <a:moveTo>
                    <a:pt x="1155" y="0"/>
                  </a:moveTo>
                  <a:cubicBezTo>
                    <a:pt x="524" y="0"/>
                    <a:pt x="0" y="512"/>
                    <a:pt x="0" y="1143"/>
                  </a:cubicBezTo>
                  <a:cubicBezTo>
                    <a:pt x="0" y="1774"/>
                    <a:pt x="524" y="2286"/>
                    <a:pt x="1155" y="2286"/>
                  </a:cubicBezTo>
                  <a:cubicBezTo>
                    <a:pt x="1786" y="2286"/>
                    <a:pt x="2298" y="1774"/>
                    <a:pt x="2298" y="1143"/>
                  </a:cubicBezTo>
                  <a:cubicBezTo>
                    <a:pt x="2298" y="512"/>
                    <a:pt x="1786" y="0"/>
                    <a:pt x="1155" y="0"/>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34" name="Google Shape;1806;p47">
              <a:extLst>
                <a:ext uri="{FF2B5EF4-FFF2-40B4-BE49-F238E27FC236}">
                  <a16:creationId xmlns:a16="http://schemas.microsoft.com/office/drawing/2014/main" id="{9843DD93-B40B-4648-ADA8-02523D60355B}"/>
                </a:ext>
              </a:extLst>
            </p:cNvPr>
            <p:cNvSpPr/>
            <p:nvPr/>
          </p:nvSpPr>
          <p:spPr>
            <a:xfrm>
              <a:off x="7607049" y="3327299"/>
              <a:ext cx="102228" cy="98456"/>
            </a:xfrm>
            <a:custGeom>
              <a:avLst/>
              <a:gdLst/>
              <a:ahLst/>
              <a:cxnLst/>
              <a:rect l="l" t="t" r="r" b="b"/>
              <a:pathLst>
                <a:path w="2298" h="2287" extrusionOk="0">
                  <a:moveTo>
                    <a:pt x="1155" y="0"/>
                  </a:moveTo>
                  <a:cubicBezTo>
                    <a:pt x="524" y="0"/>
                    <a:pt x="0" y="512"/>
                    <a:pt x="0" y="1143"/>
                  </a:cubicBezTo>
                  <a:cubicBezTo>
                    <a:pt x="0" y="1774"/>
                    <a:pt x="524" y="2286"/>
                    <a:pt x="1155" y="2286"/>
                  </a:cubicBezTo>
                  <a:cubicBezTo>
                    <a:pt x="1786" y="2286"/>
                    <a:pt x="2298" y="1774"/>
                    <a:pt x="2298" y="1143"/>
                  </a:cubicBezTo>
                  <a:cubicBezTo>
                    <a:pt x="2298" y="512"/>
                    <a:pt x="1786" y="0"/>
                    <a:pt x="1155" y="0"/>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35" name="Google Shape;1814;p47">
              <a:extLst>
                <a:ext uri="{FF2B5EF4-FFF2-40B4-BE49-F238E27FC236}">
                  <a16:creationId xmlns:a16="http://schemas.microsoft.com/office/drawing/2014/main" id="{52358116-C35E-4FFB-9844-1CE321AF7860}"/>
                </a:ext>
              </a:extLst>
            </p:cNvPr>
            <p:cNvSpPr/>
            <p:nvPr/>
          </p:nvSpPr>
          <p:spPr>
            <a:xfrm>
              <a:off x="6771924" y="5054744"/>
              <a:ext cx="102271" cy="98973"/>
            </a:xfrm>
            <a:custGeom>
              <a:avLst/>
              <a:gdLst/>
              <a:ahLst/>
              <a:cxnLst/>
              <a:rect l="l" t="t" r="r" b="b"/>
              <a:pathLst>
                <a:path w="2299" h="2299" extrusionOk="0">
                  <a:moveTo>
                    <a:pt x="1144" y="1"/>
                  </a:moveTo>
                  <a:cubicBezTo>
                    <a:pt x="513" y="1"/>
                    <a:pt x="1" y="513"/>
                    <a:pt x="1" y="1156"/>
                  </a:cubicBezTo>
                  <a:cubicBezTo>
                    <a:pt x="1" y="1787"/>
                    <a:pt x="513" y="2299"/>
                    <a:pt x="1144" y="2299"/>
                  </a:cubicBezTo>
                  <a:cubicBezTo>
                    <a:pt x="1787" y="2299"/>
                    <a:pt x="2299" y="1787"/>
                    <a:pt x="2299" y="1156"/>
                  </a:cubicBezTo>
                  <a:cubicBezTo>
                    <a:pt x="2299" y="513"/>
                    <a:pt x="1787" y="1"/>
                    <a:pt x="1144" y="1"/>
                  </a:cubicBezTo>
                  <a:close/>
                </a:path>
              </a:pathLst>
            </a:custGeom>
            <a:solidFill>
              <a:schemeClr val="dk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grpSp>
        <p:nvGrpSpPr>
          <p:cNvPr id="43" name="Группа 42"/>
          <p:cNvGrpSpPr/>
          <p:nvPr/>
        </p:nvGrpSpPr>
        <p:grpSpPr>
          <a:xfrm>
            <a:off x="7060191" y="4728384"/>
            <a:ext cx="847347" cy="774263"/>
            <a:chOff x="7060191" y="4728384"/>
            <a:chExt cx="847347" cy="774263"/>
          </a:xfrm>
        </p:grpSpPr>
        <p:sp>
          <p:nvSpPr>
            <p:cNvPr id="17" name="Google Shape;1811;p47">
              <a:extLst>
                <a:ext uri="{FF2B5EF4-FFF2-40B4-BE49-F238E27FC236}">
                  <a16:creationId xmlns:a16="http://schemas.microsoft.com/office/drawing/2014/main" id="{97B1C961-5D5B-4341-88B2-93EBB512BA52}"/>
                </a:ext>
              </a:extLst>
            </p:cNvPr>
            <p:cNvSpPr/>
            <p:nvPr/>
          </p:nvSpPr>
          <p:spPr>
            <a:xfrm>
              <a:off x="7060191" y="4798351"/>
              <a:ext cx="788159" cy="704296"/>
            </a:xfrm>
            <a:custGeom>
              <a:avLst/>
              <a:gdLst/>
              <a:ahLst/>
              <a:cxnLst/>
              <a:rect l="l" t="t" r="r" b="b"/>
              <a:pathLst>
                <a:path w="23623" h="21813" extrusionOk="0">
                  <a:moveTo>
                    <a:pt x="19050" y="21813"/>
                  </a:moveTo>
                  <a:lnTo>
                    <a:pt x="4572" y="21813"/>
                  </a:lnTo>
                  <a:cubicBezTo>
                    <a:pt x="2048" y="21813"/>
                    <a:pt x="0" y="19765"/>
                    <a:pt x="0" y="17241"/>
                  </a:cubicBezTo>
                  <a:lnTo>
                    <a:pt x="0" y="4573"/>
                  </a:lnTo>
                  <a:cubicBezTo>
                    <a:pt x="0" y="2048"/>
                    <a:pt x="2048" y="1"/>
                    <a:pt x="4572" y="1"/>
                  </a:cubicBezTo>
                  <a:lnTo>
                    <a:pt x="19050" y="1"/>
                  </a:lnTo>
                  <a:cubicBezTo>
                    <a:pt x="21574" y="1"/>
                    <a:pt x="23622" y="2048"/>
                    <a:pt x="23622" y="4573"/>
                  </a:cubicBezTo>
                  <a:lnTo>
                    <a:pt x="23622" y="17241"/>
                  </a:lnTo>
                  <a:cubicBezTo>
                    <a:pt x="23622" y="19765"/>
                    <a:pt x="21574" y="21813"/>
                    <a:pt x="19050" y="21813"/>
                  </a:cubicBezTo>
                  <a:close/>
                </a:path>
              </a:pathLst>
            </a:custGeom>
            <a:solidFill>
              <a:schemeClr val="accent1"/>
            </a:solidFill>
            <a:ln>
              <a:noFill/>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sp>
          <p:nvSpPr>
            <p:cNvPr id="18" name="Google Shape;1812;p47">
              <a:extLst>
                <a:ext uri="{FF2B5EF4-FFF2-40B4-BE49-F238E27FC236}">
                  <a16:creationId xmlns:a16="http://schemas.microsoft.com/office/drawing/2014/main" id="{D5ED90D5-6767-4861-9F76-59AB5D718155}"/>
                </a:ext>
              </a:extLst>
            </p:cNvPr>
            <p:cNvSpPr/>
            <p:nvPr/>
          </p:nvSpPr>
          <p:spPr>
            <a:xfrm>
              <a:off x="7118978" y="4728384"/>
              <a:ext cx="788560" cy="704296"/>
            </a:xfrm>
            <a:custGeom>
              <a:avLst/>
              <a:gdLst/>
              <a:ahLst/>
              <a:cxnLst/>
              <a:rect l="l" t="t" r="r" b="b"/>
              <a:pathLst>
                <a:path w="23635" h="21813" fill="none" extrusionOk="0">
                  <a:moveTo>
                    <a:pt x="19062" y="21813"/>
                  </a:moveTo>
                  <a:lnTo>
                    <a:pt x="4572" y="21813"/>
                  </a:lnTo>
                  <a:cubicBezTo>
                    <a:pt x="2048" y="21813"/>
                    <a:pt x="0" y="19765"/>
                    <a:pt x="0" y="17241"/>
                  </a:cubicBezTo>
                  <a:lnTo>
                    <a:pt x="0" y="4573"/>
                  </a:lnTo>
                  <a:cubicBezTo>
                    <a:pt x="0" y="2049"/>
                    <a:pt x="2048" y="1"/>
                    <a:pt x="4572" y="1"/>
                  </a:cubicBezTo>
                  <a:lnTo>
                    <a:pt x="19062" y="1"/>
                  </a:lnTo>
                  <a:cubicBezTo>
                    <a:pt x="21586" y="1"/>
                    <a:pt x="23634" y="2049"/>
                    <a:pt x="23634" y="4573"/>
                  </a:cubicBezTo>
                  <a:lnTo>
                    <a:pt x="23634" y="17241"/>
                  </a:lnTo>
                  <a:cubicBezTo>
                    <a:pt x="23634" y="19765"/>
                    <a:pt x="21586" y="21813"/>
                    <a:pt x="19062" y="21813"/>
                  </a:cubicBezTo>
                  <a:close/>
                </a:path>
              </a:pathLst>
            </a:custGeom>
            <a:noFill/>
            <a:ln w="745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cs typeface="+mn-ea"/>
                <a:sym typeface="+mn-lt"/>
              </a:endParaRPr>
            </a:p>
          </p:txBody>
        </p:sp>
        <p:grpSp>
          <p:nvGrpSpPr>
            <p:cNvPr id="36" name="Google Shape;1815;p47">
              <a:extLst>
                <a:ext uri="{FF2B5EF4-FFF2-40B4-BE49-F238E27FC236}">
                  <a16:creationId xmlns:a16="http://schemas.microsoft.com/office/drawing/2014/main" id="{EF8A3716-AA32-499F-BA19-EA09BFCDF686}"/>
                </a:ext>
              </a:extLst>
            </p:cNvPr>
            <p:cNvGrpSpPr/>
            <p:nvPr/>
          </p:nvGrpSpPr>
          <p:grpSpPr>
            <a:xfrm>
              <a:off x="7318034" y="4891612"/>
              <a:ext cx="390446" cy="377851"/>
              <a:chOff x="2085525" y="4992125"/>
              <a:chExt cx="481825" cy="481825"/>
            </a:xfrm>
          </p:grpSpPr>
          <p:sp>
            <p:nvSpPr>
              <p:cNvPr id="37" name="Google Shape;1816;p47">
                <a:extLst>
                  <a:ext uri="{FF2B5EF4-FFF2-40B4-BE49-F238E27FC236}">
                    <a16:creationId xmlns:a16="http://schemas.microsoft.com/office/drawing/2014/main" id="{79F0B8B4-FDE9-41F5-9A6D-DD387D26CE6B}"/>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sp>
            <p:nvSpPr>
              <p:cNvPr id="38" name="Google Shape;1817;p47">
                <a:extLst>
                  <a:ext uri="{FF2B5EF4-FFF2-40B4-BE49-F238E27FC236}">
                    <a16:creationId xmlns:a16="http://schemas.microsoft.com/office/drawing/2014/main" id="{EE898848-AB10-427D-BE98-982FC5235D4A}"/>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solidFill>
                <a:srgbClr val="FFFFFF"/>
              </a:solidFill>
              <a:ln>
                <a:noFill/>
              </a:ln>
            </p:spPr>
            <p:txBody>
              <a:bodyPr spcFirstLastPara="1" wrap="square" lIns="91425" tIns="91425" rIns="91425" bIns="91425" anchor="ctr" anchorCtr="0">
                <a:noAutofit/>
              </a:bodyPr>
              <a:lstStyle/>
              <a:p>
                <a:pPr defTabSz="914378">
                  <a:buClr>
                    <a:srgbClr val="000000"/>
                  </a:buClr>
                </a:pPr>
                <a:endParaRPr sz="1400" kern="0">
                  <a:solidFill>
                    <a:srgbClr val="435D74"/>
                  </a:solidFill>
                  <a:cs typeface="+mn-ea"/>
                  <a:sym typeface="+mn-lt"/>
                </a:endParaRPr>
              </a:p>
            </p:txBody>
          </p:sp>
        </p:grpSp>
      </p:grpSp>
      <p:sp>
        <p:nvSpPr>
          <p:cNvPr id="39" name="Synergistically utilize technically sound portals with frictionless chains. Dramatically customize…">
            <a:extLst>
              <a:ext uri="{FF2B5EF4-FFF2-40B4-BE49-F238E27FC236}">
                <a16:creationId xmlns:a16="http://schemas.microsoft.com/office/drawing/2014/main" id="{5F335E0E-6BD2-4975-8251-35A81146B490}"/>
              </a:ext>
            </a:extLst>
          </p:cNvPr>
          <p:cNvSpPr txBox="1"/>
          <p:nvPr/>
        </p:nvSpPr>
        <p:spPr>
          <a:xfrm>
            <a:off x="1804841" y="2032384"/>
            <a:ext cx="1335881" cy="861774"/>
          </a:xfrm>
          <a:prstGeom prst="rect">
            <a:avLst/>
          </a:prstGeom>
          <a:solidFill>
            <a:schemeClr val="bg1">
              <a:alpha val="90000"/>
            </a:schemeClr>
          </a:solid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ru-RU" sz="1400" dirty="0" smtClean="0">
                <a:latin typeface="Times New Roman" panose="02020603050405020304" pitchFamily="18" charset="0"/>
                <a:ea typeface="Calibri" panose="020F0502020204030204" pitchFamily="34" charset="0"/>
                <a:cs typeface="Times New Roman" panose="02020603050405020304" pitchFamily="18" charset="0"/>
              </a:rPr>
              <a:t>Свидетельство о регистрации по месту пребывания</a:t>
            </a:r>
            <a:endParaRPr lang="ru-RU" altLang="ko-KR" sz="1400" dirty="0">
              <a:solidFill>
                <a:schemeClr val="tx1">
                  <a:lumMod val="75000"/>
                  <a:lumOff val="25000"/>
                </a:schemeClr>
              </a:solidFill>
              <a:cs typeface="Arial" pitchFamily="34" charset="0"/>
            </a:endParaRPr>
          </a:p>
        </p:txBody>
      </p:sp>
      <p:sp>
        <p:nvSpPr>
          <p:cNvPr id="40" name="Synergistically utilize technically sound portals with frictionless chains. Dramatically customize…">
            <a:extLst>
              <a:ext uri="{FF2B5EF4-FFF2-40B4-BE49-F238E27FC236}">
                <a16:creationId xmlns:a16="http://schemas.microsoft.com/office/drawing/2014/main" id="{D4C45C40-68D3-4E3E-81E8-AB346E95DF92}"/>
              </a:ext>
            </a:extLst>
          </p:cNvPr>
          <p:cNvSpPr txBox="1"/>
          <p:nvPr/>
        </p:nvSpPr>
        <p:spPr>
          <a:xfrm>
            <a:off x="8293248" y="1932198"/>
            <a:ext cx="2268221" cy="150810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ru-RU" sz="1400" dirty="0">
                <a:latin typeface="Times New Roman" panose="02020603050405020304" pitchFamily="18" charset="0"/>
                <a:ea typeface="Calibri" panose="020F0502020204030204" pitchFamily="34" charset="0"/>
                <a:cs typeface="Times New Roman" panose="02020603050405020304" pitchFamily="18" charset="0"/>
              </a:rPr>
              <a:t>Документ, подтверждающий проживание по адресу временной регистрации (копия договора найма, коммерческого найма, служебного найма и т.п</a:t>
            </a:r>
            <a:r>
              <a:rPr lang="ru-RU" sz="1400" dirty="0" smtClean="0">
                <a:latin typeface="Times New Roman" panose="02020603050405020304" pitchFamily="18" charset="0"/>
                <a:ea typeface="Calibri" panose="020F0502020204030204" pitchFamily="34" charset="0"/>
                <a:cs typeface="Times New Roman" panose="02020603050405020304" pitchFamily="18" charset="0"/>
              </a:rPr>
              <a:t>. (при наличии)</a:t>
            </a:r>
            <a:endParaRPr lang="ru-RU" altLang="ko-KR" sz="1400" dirty="0">
              <a:solidFill>
                <a:schemeClr val="tx1">
                  <a:lumMod val="75000"/>
                  <a:lumOff val="25000"/>
                </a:schemeClr>
              </a:solidFill>
              <a:cs typeface="Arial" pitchFamily="34" charset="0"/>
            </a:endParaRPr>
          </a:p>
        </p:txBody>
      </p:sp>
      <p:sp>
        <p:nvSpPr>
          <p:cNvPr id="41" name="Synergistically utilize technically sound portals with frictionless chains. Dramatically customize…">
            <a:extLst>
              <a:ext uri="{FF2B5EF4-FFF2-40B4-BE49-F238E27FC236}">
                <a16:creationId xmlns:a16="http://schemas.microsoft.com/office/drawing/2014/main" id="{9F5844E5-692D-4C12-9178-186AA382387A}"/>
              </a:ext>
            </a:extLst>
          </p:cNvPr>
          <p:cNvSpPr txBox="1"/>
          <p:nvPr/>
        </p:nvSpPr>
        <p:spPr>
          <a:xfrm>
            <a:off x="7990765" y="4549621"/>
            <a:ext cx="2481926" cy="1292662"/>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r>
              <a:rPr lang="ru-RU" sz="1400" dirty="0">
                <a:latin typeface="Times New Roman" panose="02020603050405020304" pitchFamily="18" charset="0"/>
                <a:ea typeface="Calibri" panose="020F0502020204030204" pitchFamily="34" charset="0"/>
              </a:rPr>
              <a:t>Сведения ЕГРН об основных характеристиках объекта недвижимости в отношении помещения, занимаемого молодым ученым, находящегося в частной собственности</a:t>
            </a:r>
            <a:endParaRPr lang="ru-RU" altLang="ko-KR" sz="1400" dirty="0">
              <a:solidFill>
                <a:schemeClr val="tx1">
                  <a:lumMod val="75000"/>
                  <a:lumOff val="25000"/>
                </a:schemeClr>
              </a:solidFill>
              <a:cs typeface="Arial" pitchFamily="34" charset="0"/>
            </a:endParaRPr>
          </a:p>
        </p:txBody>
      </p:sp>
      <p:sp>
        <p:nvSpPr>
          <p:cNvPr id="42" name="Прямоугольник 41"/>
          <p:cNvSpPr/>
          <p:nvPr/>
        </p:nvSpPr>
        <p:spPr>
          <a:xfrm>
            <a:off x="2536055" y="514584"/>
            <a:ext cx="8130127" cy="355803"/>
          </a:xfrm>
          <a:prstGeom prst="rect">
            <a:avLst/>
          </a:prstGeom>
        </p:spPr>
        <p:txBody>
          <a:bodyPr wrap="square">
            <a:spAutoFit/>
          </a:bodyPr>
          <a:lstStyle/>
          <a:p>
            <a:pPr algn="ctr">
              <a:lnSpc>
                <a:spcPct val="107000"/>
              </a:lnSpc>
              <a:spcAft>
                <a:spcPts val="6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При временной регистрации молодого ученого и (или) членов его семьи предоставляются:</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44" name="Группа 43"/>
          <p:cNvGrpSpPr/>
          <p:nvPr/>
        </p:nvGrpSpPr>
        <p:grpSpPr>
          <a:xfrm>
            <a:off x="1938620" y="420799"/>
            <a:ext cx="543371" cy="543371"/>
            <a:chOff x="414475" y="1253176"/>
            <a:chExt cx="724494" cy="724494"/>
          </a:xfrm>
        </p:grpSpPr>
        <p:sp>
          <p:nvSpPr>
            <p:cNvPr id="45" name="Donut 40"/>
            <p:cNvSpPr/>
            <p:nvPr/>
          </p:nvSpPr>
          <p:spPr>
            <a:xfrm>
              <a:off x="414475" y="1253176"/>
              <a:ext cx="724494" cy="724494"/>
            </a:xfrm>
            <a:prstGeom prst="donut">
              <a:avLst>
                <a:gd name="adj" fmla="val 6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46" name="Рисунок 45"/>
            <p:cNvPicPr>
              <a:picLocks noChangeAspect="1"/>
            </p:cNvPicPr>
            <p:nvPr/>
          </p:nvPicPr>
          <p:blipFill rotWithShape="1">
            <a:blip r:embed="rId2">
              <a:extLst>
                <a:ext uri="{28A0092B-C50C-407E-A947-70E740481C1C}">
                  <a14:useLocalDpi xmlns:a14="http://schemas.microsoft.com/office/drawing/2010/main" val="0"/>
                </a:ext>
              </a:extLst>
            </a:blip>
            <a:srcRect l="32730" t="7774" r="34593" b="6076"/>
            <a:stretch/>
          </p:blipFill>
          <p:spPr>
            <a:xfrm>
              <a:off x="676063" y="1346944"/>
              <a:ext cx="199177" cy="525101"/>
            </a:xfrm>
            <a:prstGeom prst="rect">
              <a:avLst/>
            </a:prstGeom>
          </p:spPr>
        </p:pic>
      </p:grpSp>
    </p:spTree>
    <p:extLst>
      <p:ext uri="{BB962C8B-B14F-4D97-AF65-F5344CB8AC3E}">
        <p14:creationId xmlns:p14="http://schemas.microsoft.com/office/powerpoint/2010/main" val="99297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1500"/>
                            </p:stCondLst>
                            <p:childTnLst>
                              <p:par>
                                <p:cTn id="17" presetID="26" presetClass="emph" presetSubtype="0" fill="hold" nodeType="afterEffect">
                                  <p:stCondLst>
                                    <p:cond delay="0"/>
                                  </p:stCondLst>
                                  <p:childTnLst>
                                    <p:animEffect transition="out" filter="fade">
                                      <p:cBhvr>
                                        <p:cTn id="18" dur="500" tmFilter="0, 0; .2, .5; .8, .5; 1, 0"/>
                                        <p:tgtEl>
                                          <p:spTgt spid="44"/>
                                        </p:tgtEl>
                                      </p:cBhvr>
                                    </p:animEffect>
                                    <p:animScale>
                                      <p:cBhvr>
                                        <p:cTn id="19" dur="250" autoRev="1" fill="hold"/>
                                        <p:tgtEl>
                                          <p:spTgt spid="44"/>
                                        </p:tgtEl>
                                      </p:cBhvr>
                                      <p:by x="105000" y="105000"/>
                                    </p:animScale>
                                  </p:childTnLst>
                                </p:cTn>
                              </p:par>
                            </p:childTnLst>
                          </p:cTn>
                        </p:par>
                        <p:par>
                          <p:cTn id="20" fill="hold">
                            <p:stCondLst>
                              <p:cond delay="2000"/>
                            </p:stCondLst>
                            <p:childTnLst>
                              <p:par>
                                <p:cTn id="21" presetID="26" presetClass="emph" presetSubtype="0" fill="hold" nodeType="afterEffect">
                                  <p:stCondLst>
                                    <p:cond delay="0"/>
                                  </p:stCondLst>
                                  <p:childTnLst>
                                    <p:animEffect transition="out" filter="fade">
                                      <p:cBhvr>
                                        <p:cTn id="22" dur="500" tmFilter="0, 0; .2, .5; .8, .5; 1, 0"/>
                                        <p:tgtEl>
                                          <p:spTgt spid="44"/>
                                        </p:tgtEl>
                                      </p:cBhvr>
                                    </p:animEffect>
                                    <p:animScale>
                                      <p:cBhvr>
                                        <p:cTn id="23" dur="250" autoRev="1" fill="hold"/>
                                        <p:tgtEl>
                                          <p:spTgt spid="44"/>
                                        </p:tgtEl>
                                      </p:cBhvr>
                                      <p:by x="105000" y="105000"/>
                                    </p:animScale>
                                  </p:childTnLst>
                                </p:cTn>
                              </p:par>
                            </p:childTnLst>
                          </p:cTn>
                        </p:par>
                        <p:par>
                          <p:cTn id="24" fill="hold">
                            <p:stCondLst>
                              <p:cond delay="2500"/>
                            </p:stCondLst>
                            <p:childTnLst>
                              <p:par>
                                <p:cTn id="25" presetID="26" presetClass="emph" presetSubtype="0" fill="hold" nodeType="afterEffect">
                                  <p:stCondLst>
                                    <p:cond delay="0"/>
                                  </p:stCondLst>
                                  <p:childTnLst>
                                    <p:animEffect transition="out" filter="fade">
                                      <p:cBhvr>
                                        <p:cTn id="26" dur="500" tmFilter="0, 0; .2, .5; .8, .5; 1, 0"/>
                                        <p:tgtEl>
                                          <p:spTgt spid="44"/>
                                        </p:tgtEl>
                                      </p:cBhvr>
                                    </p:animEffect>
                                    <p:animScale>
                                      <p:cBhvr>
                                        <p:cTn id="27" dur="250" autoRev="1" fill="hold"/>
                                        <p:tgtEl>
                                          <p:spTgt spid="44"/>
                                        </p:tgtEl>
                                      </p:cBhvr>
                                      <p:by x="105000" y="105000"/>
                                    </p:animScale>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par>
                          <p:cTn id="35" fill="hold">
                            <p:stCondLst>
                              <p:cond delay="4000"/>
                            </p:stCondLst>
                            <p:childTnLst>
                              <p:par>
                                <p:cTn id="36" presetID="16" presetClass="entr" presetSubtype="21"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par>
                                <p:cTn id="39" presetID="2" presetClass="entr" presetSubtype="4"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1000"/>
                                        <p:tgtEl>
                                          <p:spTgt spid="39"/>
                                        </p:tgtEl>
                                      </p:cBhvr>
                                    </p:animEffect>
                                    <p:anim calcmode="lin" valueType="num">
                                      <p:cBhvr>
                                        <p:cTn id="47" dur="1000" fill="hold"/>
                                        <p:tgtEl>
                                          <p:spTgt spid="39"/>
                                        </p:tgtEl>
                                        <p:attrNameLst>
                                          <p:attrName>ppt_x</p:attrName>
                                        </p:attrNameLst>
                                      </p:cBhvr>
                                      <p:tavLst>
                                        <p:tav tm="0">
                                          <p:val>
                                            <p:strVal val="#ppt_x"/>
                                          </p:val>
                                        </p:tav>
                                        <p:tav tm="100000">
                                          <p:val>
                                            <p:strVal val="#ppt_x"/>
                                          </p:val>
                                        </p:tav>
                                      </p:tavLst>
                                    </p:anim>
                                    <p:anim calcmode="lin" valueType="num">
                                      <p:cBhvr>
                                        <p:cTn id="48" dur="1000" fill="hold"/>
                                        <p:tgtEl>
                                          <p:spTgt spid="39"/>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par>
                                <p:cTn id="53" presetID="2" presetClass="entr" presetSubtype="4"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1000"/>
                                        <p:tgtEl>
                                          <p:spTgt spid="40"/>
                                        </p:tgtEl>
                                      </p:cBhvr>
                                    </p:animEffect>
                                    <p:anim calcmode="lin" valueType="num">
                                      <p:cBhvr>
                                        <p:cTn id="61" dur="1000" fill="hold"/>
                                        <p:tgtEl>
                                          <p:spTgt spid="40"/>
                                        </p:tgtEl>
                                        <p:attrNameLst>
                                          <p:attrName>ppt_x</p:attrName>
                                        </p:attrNameLst>
                                      </p:cBhvr>
                                      <p:tavLst>
                                        <p:tav tm="0">
                                          <p:val>
                                            <p:strVal val="#ppt_x"/>
                                          </p:val>
                                        </p:tav>
                                        <p:tav tm="100000">
                                          <p:val>
                                            <p:strVal val="#ppt_x"/>
                                          </p:val>
                                        </p:tav>
                                      </p:tavLst>
                                    </p:anim>
                                    <p:anim calcmode="lin" valueType="num">
                                      <p:cBhvr>
                                        <p:cTn id="62" dur="10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16" presetClass="entr" presetSubtype="2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arn(inVertical)">
                                      <p:cBhvr>
                                        <p:cTn id="66" dur="500"/>
                                        <p:tgtEl>
                                          <p:spTgt spid="19"/>
                                        </p:tgtEl>
                                      </p:cBhvr>
                                    </p:animEffect>
                                  </p:childTnLst>
                                </p:cTn>
                              </p:par>
                              <p:par>
                                <p:cTn id="67" presetID="2" presetClass="entr" presetSubtype="4"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fill="hold"/>
                                        <p:tgtEl>
                                          <p:spTgt spid="43"/>
                                        </p:tgtEl>
                                        <p:attrNameLst>
                                          <p:attrName>ppt_x</p:attrName>
                                        </p:attrNameLst>
                                      </p:cBhvr>
                                      <p:tavLst>
                                        <p:tav tm="0">
                                          <p:val>
                                            <p:strVal val="#ppt_x"/>
                                          </p:val>
                                        </p:tav>
                                        <p:tav tm="100000">
                                          <p:val>
                                            <p:strVal val="#ppt_x"/>
                                          </p:val>
                                        </p:tav>
                                      </p:tavLst>
                                    </p:anim>
                                    <p:anim calcmode="lin" valueType="num">
                                      <p:cBhvr additive="base">
                                        <p:cTn id="70" dur="500" fill="hold"/>
                                        <p:tgtEl>
                                          <p:spTgt spid="43"/>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fade">
                                      <p:cBhvr>
                                        <p:cTn id="74" dur="1000"/>
                                        <p:tgtEl>
                                          <p:spTgt spid="41"/>
                                        </p:tgtEl>
                                      </p:cBhvr>
                                    </p:animEffect>
                                    <p:anim calcmode="lin" valueType="num">
                                      <p:cBhvr>
                                        <p:cTn id="75" dur="1000" fill="hold"/>
                                        <p:tgtEl>
                                          <p:spTgt spid="41"/>
                                        </p:tgtEl>
                                        <p:attrNameLst>
                                          <p:attrName>ppt_x</p:attrName>
                                        </p:attrNameLst>
                                      </p:cBhvr>
                                      <p:tavLst>
                                        <p:tav tm="0">
                                          <p:val>
                                            <p:strVal val="#ppt_x"/>
                                          </p:val>
                                        </p:tav>
                                        <p:tav tm="100000">
                                          <p:val>
                                            <p:strVal val="#ppt_x"/>
                                          </p:val>
                                        </p:tav>
                                      </p:tavLst>
                                    </p:anim>
                                    <p:anim calcmode="lin" valueType="num">
                                      <p:cBhvr>
                                        <p:cTn id="7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9" grpId="0" animBg="1"/>
      <p:bldP spid="39" grpId="0" animBg="1"/>
      <p:bldP spid="40" grpId="0" animBg="1"/>
      <p:bldP spid="41"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25"/>
          <p:cNvCxnSpPr/>
          <p:nvPr/>
        </p:nvCxnSpPr>
        <p:spPr bwMode="auto">
          <a:xfrm>
            <a:off x="6340286" y="2139519"/>
            <a:ext cx="1834239"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154"/>
          <p:cNvGrpSpPr>
            <a:grpSpLocks/>
          </p:cNvGrpSpPr>
          <p:nvPr/>
        </p:nvGrpSpPr>
        <p:grpSpPr bwMode="auto">
          <a:xfrm>
            <a:off x="6909863" y="4132917"/>
            <a:ext cx="1170071" cy="612941"/>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8" name="组合 157"/>
          <p:cNvGrpSpPr>
            <a:grpSpLocks/>
          </p:cNvGrpSpPr>
          <p:nvPr/>
        </p:nvGrpSpPr>
        <p:grpSpPr bwMode="auto">
          <a:xfrm>
            <a:off x="7000318" y="2983021"/>
            <a:ext cx="1172564" cy="563582"/>
            <a:chOff x="7902901" y="3124000"/>
            <a:chExt cx="1129418" cy="558855"/>
          </a:xfrm>
        </p:grpSpPr>
        <p:cxnSp>
          <p:nvCxnSpPr>
            <p:cNvPr id="9"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60"/>
          <p:cNvGrpSpPr>
            <a:grpSpLocks/>
          </p:cNvGrpSpPr>
          <p:nvPr/>
        </p:nvGrpSpPr>
        <p:grpSpPr bwMode="auto">
          <a:xfrm>
            <a:off x="3781701" y="2185715"/>
            <a:ext cx="1349723" cy="273977"/>
            <a:chOff x="3181205" y="2010025"/>
            <a:chExt cx="1299921" cy="271166"/>
          </a:xfrm>
        </p:grpSpPr>
        <p:cxnSp>
          <p:nvCxnSpPr>
            <p:cNvPr id="12"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63"/>
          <p:cNvGrpSpPr>
            <a:grpSpLocks/>
          </p:cNvGrpSpPr>
          <p:nvPr/>
        </p:nvGrpSpPr>
        <p:grpSpPr bwMode="auto">
          <a:xfrm>
            <a:off x="3833857" y="4032621"/>
            <a:ext cx="1028118" cy="1016743"/>
            <a:chOff x="3213208" y="4210024"/>
            <a:chExt cx="990555" cy="1008408"/>
          </a:xfrm>
        </p:grpSpPr>
        <p:cxnSp>
          <p:nvCxnSpPr>
            <p:cNvPr id="15" name="Straight Arrow Connector 57"/>
            <p:cNvCxnSpPr>
              <a:endCxn id="60" idx="6"/>
            </p:cNvCxnSpPr>
            <p:nvPr/>
          </p:nvCxnSpPr>
          <p:spPr>
            <a:xfrm flipH="1">
              <a:off x="3213208" y="5218431"/>
              <a:ext cx="575786" cy="1"/>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60"/>
            <p:cNvCxnSpPr/>
            <p:nvPr/>
          </p:nvCxnSpPr>
          <p:spPr>
            <a:xfrm flipH="1">
              <a:off x="3788994" y="4210024"/>
              <a:ext cx="414769" cy="1008407"/>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6"/>
          <p:cNvGrpSpPr>
            <a:grpSpLocks/>
          </p:cNvGrpSpPr>
          <p:nvPr/>
        </p:nvGrpSpPr>
        <p:grpSpPr bwMode="auto">
          <a:xfrm>
            <a:off x="3902852" y="3530086"/>
            <a:ext cx="1943215" cy="328945"/>
            <a:chOff x="3279710" y="3713495"/>
            <a:chExt cx="1872464" cy="325928"/>
          </a:xfrm>
        </p:grpSpPr>
        <p:cxnSp>
          <p:nvCxnSpPr>
            <p:cNvPr id="18"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1" name="矩形 17"/>
          <p:cNvSpPr>
            <a:spLocks noChangeArrowheads="1"/>
          </p:cNvSpPr>
          <p:nvPr/>
        </p:nvSpPr>
        <p:spPr bwMode="auto">
          <a:xfrm>
            <a:off x="358639" y="2024921"/>
            <a:ext cx="2999216" cy="658694"/>
          </a:xfrm>
          <a:prstGeom prst="rect">
            <a:avLst/>
          </a:prstGeom>
          <a:solidFill>
            <a:schemeClr val="bg1">
              <a:alpha val="78000"/>
            </a:schemeClr>
          </a:solidFill>
          <a:ln>
            <a:noFill/>
          </a:ln>
          <a:extLst/>
        </p:spPr>
        <p:txBody>
          <a:bodyPr wrap="square" lIns="103683" tIns="51842" rIns="103683" bIns="51842">
            <a:spAutoFit/>
          </a:bodyPr>
          <a:lstStyle/>
          <a:p>
            <a:pPr algn="ctr"/>
            <a:r>
              <a:rPr lang="ru-RU" sz="1200" dirty="0" smtClean="0">
                <a:latin typeface="Times New Roman" panose="02020603050405020304" pitchFamily="18" charset="0"/>
                <a:ea typeface="Calibri" panose="020F0502020204030204" pitchFamily="34" charset="0"/>
                <a:cs typeface="Times New Roman" panose="02020603050405020304" pitchFamily="18" charset="0"/>
              </a:rPr>
              <a:t>отдельно </a:t>
            </a:r>
            <a:r>
              <a:rPr lang="ru-RU" sz="1200" dirty="0">
                <a:latin typeface="Times New Roman" panose="02020603050405020304" pitchFamily="18" charset="0"/>
                <a:ea typeface="Calibri" panose="020F0502020204030204" pitchFamily="34" charset="0"/>
                <a:cs typeface="Times New Roman" panose="02020603050405020304" pitchFamily="18" charset="0"/>
              </a:rPr>
              <a:t>в отношении молодого ученого и членов его семьи, проживающих совместно с ним</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3" name="矩形 17"/>
          <p:cNvSpPr>
            <a:spLocks noChangeArrowheads="1"/>
          </p:cNvSpPr>
          <p:nvPr/>
        </p:nvSpPr>
        <p:spPr bwMode="auto">
          <a:xfrm>
            <a:off x="358540" y="3114431"/>
            <a:ext cx="2995523" cy="843360"/>
          </a:xfrm>
          <a:prstGeom prst="rect">
            <a:avLst/>
          </a:prstGeom>
          <a:solidFill>
            <a:schemeClr val="bg1">
              <a:alpha val="90000"/>
            </a:schemeClr>
          </a:solidFill>
          <a:ln>
            <a:noFill/>
          </a:ln>
          <a:extLst/>
        </p:spPr>
        <p:txBody>
          <a:bodyPr wrap="square" lIns="103683" tIns="51842" rIns="103683" bIns="51842">
            <a:spAutoFit/>
          </a:bodyPr>
          <a:lstStyle/>
          <a:p>
            <a:pPr algn="ctr"/>
            <a:r>
              <a:rPr lang="ru-RU" sz="1200" dirty="0">
                <a:latin typeface="Times New Roman" panose="02020603050405020304" pitchFamily="18" charset="0"/>
                <a:ea typeface="Calibri" panose="020F0502020204030204" pitchFamily="34" charset="0"/>
                <a:cs typeface="Times New Roman" panose="02020603050405020304" pitchFamily="18" charset="0"/>
              </a:rPr>
              <a:t>в отношении объектов недвижимого имущества, расположенных на всей территории Российской Федерации </a:t>
            </a:r>
            <a:endParaRPr lang="ru-RU" sz="1200" dirty="0" smtClean="0">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1200" dirty="0" smtClean="0">
                <a:latin typeface="Times New Roman" panose="02020603050405020304" pitchFamily="18" charset="0"/>
                <a:ea typeface="Calibri" panose="020F0502020204030204" pitchFamily="34" charset="0"/>
                <a:cs typeface="Times New Roman" panose="02020603050405020304" pitchFamily="18" charset="0"/>
              </a:rPr>
              <a:t>(</a:t>
            </a:r>
            <a:r>
              <a:rPr lang="ru-RU" sz="1200" dirty="0">
                <a:latin typeface="Times New Roman" panose="02020603050405020304" pitchFamily="18" charset="0"/>
                <a:ea typeface="Calibri" panose="020F0502020204030204" pitchFamily="34" charset="0"/>
                <a:cs typeface="Times New Roman" panose="02020603050405020304" pitchFamily="18" charset="0"/>
              </a:rPr>
              <a:t>по экстерриториальному принципу)</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5" name="矩形 17"/>
          <p:cNvSpPr>
            <a:spLocks noChangeArrowheads="1"/>
          </p:cNvSpPr>
          <p:nvPr/>
        </p:nvSpPr>
        <p:spPr bwMode="auto">
          <a:xfrm>
            <a:off x="428835" y="4421783"/>
            <a:ext cx="2995523" cy="658694"/>
          </a:xfrm>
          <a:prstGeom prst="rect">
            <a:avLst/>
          </a:prstGeom>
          <a:solidFill>
            <a:schemeClr val="bg1">
              <a:alpha val="97000"/>
            </a:schemeClr>
          </a:solidFill>
          <a:ln>
            <a:noFill/>
          </a:ln>
          <a:extLst/>
        </p:spPr>
        <p:txBody>
          <a:bodyPr wrap="square" lIns="103683" tIns="51842" rIns="103683" bIns="51842">
            <a:spAutoFit/>
          </a:bodyPr>
          <a:lstStyle/>
          <a:p>
            <a:pPr algn="ctr"/>
            <a:r>
              <a:rPr lang="ru-RU" sz="1200" dirty="0">
                <a:latin typeface="Times New Roman" panose="02020603050405020304" pitchFamily="18" charset="0"/>
                <a:ea typeface="Calibri" panose="020F0502020204030204" pitchFamily="34" charset="0"/>
                <a:cs typeface="Times New Roman" panose="02020603050405020304" pitchFamily="18" charset="0"/>
              </a:rPr>
              <a:t>на имевшиеся и имеющиеся объекты недвижимости за последние 5 лет до даты запроса</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7" name="矩形 17"/>
          <p:cNvSpPr>
            <a:spLocks noChangeArrowheads="1"/>
          </p:cNvSpPr>
          <p:nvPr/>
        </p:nvSpPr>
        <p:spPr bwMode="auto">
          <a:xfrm>
            <a:off x="8336682" y="1701490"/>
            <a:ext cx="3080002" cy="843360"/>
          </a:xfrm>
          <a:prstGeom prst="rect">
            <a:avLst/>
          </a:prstGeom>
          <a:noFill/>
          <a:ln>
            <a:noFill/>
          </a:ln>
          <a:extLst/>
        </p:spPr>
        <p:txBody>
          <a:bodyPr wrap="square" lIns="103683" tIns="51842" rIns="103683" bIns="51842">
            <a:spAutoFit/>
          </a:bodyPr>
          <a:lstStyle/>
          <a:p>
            <a:pPr algn="ctr"/>
            <a:r>
              <a:rPr lang="ru-RU" sz="1200" dirty="0">
                <a:latin typeface="Times New Roman" panose="02020603050405020304" pitchFamily="18" charset="0"/>
                <a:ea typeface="Calibri" panose="020F0502020204030204" pitchFamily="34" charset="0"/>
                <a:cs typeface="Times New Roman" panose="02020603050405020304" pitchFamily="18" charset="0"/>
              </a:rPr>
              <a:t>В сведения включается информация об изменении фамилии, имени, отчества (при наличии) молодого ученого и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200" dirty="0">
                <a:latin typeface="Times New Roman" panose="02020603050405020304" pitchFamily="18" charset="0"/>
                <a:ea typeface="Calibri" panose="020F0502020204030204" pitchFamily="34" charset="0"/>
                <a:cs typeface="Times New Roman" panose="02020603050405020304" pitchFamily="18" charset="0"/>
              </a:rPr>
              <a:t>членов его семьи, совместно проживающих с ним</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29" name="矩形 17"/>
          <p:cNvSpPr>
            <a:spLocks noChangeArrowheads="1"/>
          </p:cNvSpPr>
          <p:nvPr/>
        </p:nvSpPr>
        <p:spPr bwMode="auto">
          <a:xfrm>
            <a:off x="8296769" y="2997019"/>
            <a:ext cx="3119915" cy="843360"/>
          </a:xfrm>
          <a:prstGeom prst="rect">
            <a:avLst/>
          </a:prstGeom>
          <a:noFill/>
          <a:ln>
            <a:noFill/>
          </a:ln>
          <a:extLst/>
        </p:spPr>
        <p:txBody>
          <a:bodyPr wrap="square" lIns="103683" tIns="51842" rIns="103683" bIns="51842">
            <a:spAutoFit/>
          </a:bodyPr>
          <a:lstStyle/>
          <a:p>
            <a:pPr algn="ctr"/>
            <a:r>
              <a:rPr lang="ru-RU" sz="1200" dirty="0">
                <a:latin typeface="Times New Roman" panose="02020603050405020304" pitchFamily="18" charset="0"/>
                <a:ea typeface="Calibri" panose="020F0502020204030204" pitchFamily="34" charset="0"/>
                <a:cs typeface="Times New Roman" panose="02020603050405020304" pitchFamily="18" charset="0"/>
              </a:rPr>
              <a:t>Сведения ЕГРН выдаются не ранее чем за </a:t>
            </a:r>
            <a:r>
              <a:rPr lang="en-US" sz="1200"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1200" dirty="0" smtClean="0">
                <a:latin typeface="Times New Roman" panose="02020603050405020304" pitchFamily="18" charset="0"/>
                <a:ea typeface="Calibri" panose="020F0502020204030204" pitchFamily="34" charset="0"/>
                <a:cs typeface="Times New Roman" panose="02020603050405020304" pitchFamily="18" charset="0"/>
              </a:rPr>
              <a:t>2 </a:t>
            </a:r>
            <a:r>
              <a:rPr lang="ru-RU" sz="1200" dirty="0">
                <a:latin typeface="Times New Roman" panose="02020603050405020304" pitchFamily="18" charset="0"/>
                <a:ea typeface="Calibri" panose="020F0502020204030204" pitchFamily="34" charset="0"/>
                <a:cs typeface="Times New Roman" panose="02020603050405020304" pitchFamily="18" charset="0"/>
              </a:rPr>
              <a:t>месяца до даты представления документов на жилищную комиссию организации, в которой работает молодой ученый</a:t>
            </a:r>
            <a:endParaRPr lang="ru-RU" sz="1200" dirty="0">
              <a:latin typeface="Times New Roman" panose="02020603050405020304" pitchFamily="18" charset="0"/>
              <a:cs typeface="Times New Roman" panose="02020603050405020304" pitchFamily="18" charset="0"/>
            </a:endParaRPr>
          </a:p>
        </p:txBody>
      </p:sp>
      <p:sp>
        <p:nvSpPr>
          <p:cNvPr id="31" name="矩形 17"/>
          <p:cNvSpPr>
            <a:spLocks noChangeArrowheads="1"/>
          </p:cNvSpPr>
          <p:nvPr/>
        </p:nvSpPr>
        <p:spPr bwMode="auto">
          <a:xfrm>
            <a:off x="8256306" y="4320203"/>
            <a:ext cx="3160378" cy="1290406"/>
          </a:xfrm>
          <a:prstGeom prst="rect">
            <a:avLst/>
          </a:prstGeom>
          <a:noFill/>
          <a:ln>
            <a:noFill/>
          </a:ln>
          <a:extLst/>
        </p:spPr>
        <p:txBody>
          <a:bodyPr wrap="square" lIns="103683" tIns="51842" rIns="103683" bIns="51842">
            <a:spAutoFit/>
          </a:bodyPr>
          <a:lstStyle/>
          <a:p>
            <a:pPr algn="ctr">
              <a:lnSpc>
                <a:spcPct val="107000"/>
              </a:lnSpc>
              <a:spcAft>
                <a:spcPts val="6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Форма выписки из ЕГРН о правах отдельного лица на имевшиеся (имеющиеся) у него объекты недвижимости утверждена приказом Росреестра от 04.09.2020 № П/0329 (в ред. приказа от 08.10.2021 № П/0458), приложение № 4</a:t>
            </a:r>
          </a:p>
        </p:txBody>
      </p:sp>
      <p:grpSp>
        <p:nvGrpSpPr>
          <p:cNvPr id="33" name="组合 182"/>
          <p:cNvGrpSpPr/>
          <p:nvPr/>
        </p:nvGrpSpPr>
        <p:grpSpPr>
          <a:xfrm>
            <a:off x="5443254" y="3467416"/>
            <a:ext cx="805626" cy="783232"/>
            <a:chOff x="304800" y="673100"/>
            <a:chExt cx="4000500" cy="4000500"/>
          </a:xfrm>
          <a:effectLst>
            <a:outerShdw blurRad="444500" dist="254000" dir="8100000" algn="tr" rotWithShape="0">
              <a:prstClr val="black">
                <a:alpha val="50000"/>
              </a:prstClr>
            </a:outerShdw>
          </a:effectLst>
        </p:grpSpPr>
        <p:sp>
          <p:nvSpPr>
            <p:cNvPr id="34" name="同心圆 18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5" name="椭圆 18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6" name="组合 185"/>
          <p:cNvGrpSpPr/>
          <p:nvPr/>
        </p:nvGrpSpPr>
        <p:grpSpPr>
          <a:xfrm>
            <a:off x="6440345" y="2506453"/>
            <a:ext cx="939030" cy="912926"/>
            <a:chOff x="304800" y="673100"/>
            <a:chExt cx="4000500" cy="4000500"/>
          </a:xfrm>
          <a:effectLst>
            <a:outerShdw blurRad="444500" dist="254000" dir="8100000" algn="tr" rotWithShape="0">
              <a:prstClr val="black">
                <a:alpha val="50000"/>
              </a:prstClr>
            </a:outerShdw>
          </a:effectLst>
        </p:grpSpPr>
        <p:sp>
          <p:nvSpPr>
            <p:cNvPr id="37" name="同心圆 1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38" name="椭圆 18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39" name="组合 188"/>
          <p:cNvGrpSpPr/>
          <p:nvPr/>
        </p:nvGrpSpPr>
        <p:grpSpPr>
          <a:xfrm>
            <a:off x="5001215" y="2246949"/>
            <a:ext cx="1163958" cy="1131602"/>
            <a:chOff x="304800" y="673100"/>
            <a:chExt cx="4000500" cy="4000500"/>
          </a:xfrm>
          <a:effectLst>
            <a:outerShdw blurRad="444500" dist="254000" dir="8100000" algn="tr" rotWithShape="0">
              <a:prstClr val="black">
                <a:alpha val="50000"/>
              </a:prstClr>
            </a:outerShdw>
          </a:effectLst>
        </p:grpSpPr>
        <p:sp>
          <p:nvSpPr>
            <p:cNvPr id="40" name="同心圆 1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1" name="椭圆 190"/>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2" name="组合 191"/>
          <p:cNvGrpSpPr/>
          <p:nvPr/>
        </p:nvGrpSpPr>
        <p:grpSpPr>
          <a:xfrm>
            <a:off x="6153228" y="1813733"/>
            <a:ext cx="679900" cy="660998"/>
            <a:chOff x="304800" y="673100"/>
            <a:chExt cx="4000500" cy="4000500"/>
          </a:xfrm>
          <a:effectLst>
            <a:outerShdw blurRad="444500" dist="254000" dir="8100000" algn="tr" rotWithShape="0">
              <a:prstClr val="black">
                <a:alpha val="50000"/>
              </a:prstClr>
            </a:outerShdw>
          </a:effectLst>
        </p:grpSpPr>
        <p:sp>
          <p:nvSpPr>
            <p:cNvPr id="43" name="同心圆 1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4" name="椭圆 193"/>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5" name="组合 194"/>
          <p:cNvGrpSpPr/>
          <p:nvPr/>
        </p:nvGrpSpPr>
        <p:grpSpPr>
          <a:xfrm>
            <a:off x="6454189" y="3710831"/>
            <a:ext cx="868315" cy="844176"/>
            <a:chOff x="304800" y="673100"/>
            <a:chExt cx="4000500" cy="4000500"/>
          </a:xfrm>
          <a:effectLst>
            <a:outerShdw blurRad="444500" dist="254000" dir="8100000" algn="tr" rotWithShape="0">
              <a:prstClr val="black">
                <a:alpha val="50000"/>
              </a:prstClr>
            </a:outerShdw>
          </a:effectLst>
        </p:grpSpPr>
        <p:sp>
          <p:nvSpPr>
            <p:cNvPr id="46" name="同心圆 1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47" name="椭圆 19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48" name="组合 197"/>
          <p:cNvGrpSpPr/>
          <p:nvPr/>
        </p:nvGrpSpPr>
        <p:grpSpPr>
          <a:xfrm>
            <a:off x="4432685" y="3579882"/>
            <a:ext cx="848289" cy="824708"/>
            <a:chOff x="304800" y="673100"/>
            <a:chExt cx="4000500" cy="4000500"/>
          </a:xfrm>
          <a:effectLst>
            <a:outerShdw blurRad="444500" dist="254000" dir="8100000" algn="tr" rotWithShape="0">
              <a:prstClr val="black">
                <a:alpha val="50000"/>
              </a:prstClr>
            </a:outerShdw>
          </a:effectLst>
        </p:grpSpPr>
        <p:sp>
          <p:nvSpPr>
            <p:cNvPr id="49" name="同心圆 1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50" name="椭圆 19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51" name="椭圆 200"/>
          <p:cNvSpPr/>
          <p:nvPr/>
        </p:nvSpPr>
        <p:spPr>
          <a:xfrm>
            <a:off x="4902002" y="3015177"/>
            <a:ext cx="466499" cy="453530"/>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2" name="椭圆 201"/>
          <p:cNvSpPr/>
          <p:nvPr/>
        </p:nvSpPr>
        <p:spPr>
          <a:xfrm>
            <a:off x="4677381" y="2555962"/>
            <a:ext cx="142844" cy="13887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693" tIns="51847" rIns="103693" bIns="51847" rtlCol="0" anchor="ctr"/>
          <a:lstStyle/>
          <a:p>
            <a:pPr algn="ctr"/>
            <a:endParaRPr lang="zh-CN" altLang="en-US" sz="1350" dirty="0"/>
          </a:p>
        </p:txBody>
      </p:sp>
      <p:sp>
        <p:nvSpPr>
          <p:cNvPr id="53" name="椭圆 202"/>
          <p:cNvSpPr/>
          <p:nvPr/>
        </p:nvSpPr>
        <p:spPr>
          <a:xfrm>
            <a:off x="7196825" y="3485578"/>
            <a:ext cx="319448" cy="310567"/>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4" name="椭圆 203"/>
          <p:cNvSpPr/>
          <p:nvPr/>
        </p:nvSpPr>
        <p:spPr>
          <a:xfrm>
            <a:off x="6190538" y="2888832"/>
            <a:ext cx="279462" cy="271694"/>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5" name="椭圆 204"/>
          <p:cNvSpPr/>
          <p:nvPr/>
        </p:nvSpPr>
        <p:spPr>
          <a:xfrm>
            <a:off x="5220769" y="4263639"/>
            <a:ext cx="358502" cy="348537"/>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6" name="椭圆 205"/>
          <p:cNvSpPr/>
          <p:nvPr/>
        </p:nvSpPr>
        <p:spPr>
          <a:xfrm>
            <a:off x="6116030" y="3909298"/>
            <a:ext cx="219113" cy="213021"/>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7" name="椭圆 206"/>
          <p:cNvSpPr/>
          <p:nvPr/>
        </p:nvSpPr>
        <p:spPr>
          <a:xfrm>
            <a:off x="7013063" y="2400797"/>
            <a:ext cx="255299" cy="24820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8" name="椭圆 207"/>
          <p:cNvSpPr/>
          <p:nvPr/>
        </p:nvSpPr>
        <p:spPr>
          <a:xfrm>
            <a:off x="3706737" y="2066120"/>
            <a:ext cx="268733" cy="26126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59" name="椭圆 208"/>
          <p:cNvSpPr/>
          <p:nvPr/>
        </p:nvSpPr>
        <p:spPr>
          <a:xfrm>
            <a:off x="3699490" y="3394838"/>
            <a:ext cx="268733" cy="26126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60" name="椭圆 209"/>
          <p:cNvSpPr/>
          <p:nvPr/>
        </p:nvSpPr>
        <p:spPr>
          <a:xfrm>
            <a:off x="3565123" y="4918732"/>
            <a:ext cx="268733" cy="26126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61" name="椭圆 210"/>
          <p:cNvSpPr/>
          <p:nvPr/>
        </p:nvSpPr>
        <p:spPr>
          <a:xfrm>
            <a:off x="8041643" y="2027165"/>
            <a:ext cx="268733" cy="26126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62" name="椭圆 211"/>
          <p:cNvSpPr/>
          <p:nvPr/>
        </p:nvSpPr>
        <p:spPr>
          <a:xfrm>
            <a:off x="8051651" y="3399454"/>
            <a:ext cx="268733" cy="26126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63" name="椭圆 212"/>
          <p:cNvSpPr/>
          <p:nvPr/>
        </p:nvSpPr>
        <p:spPr>
          <a:xfrm>
            <a:off x="8041643" y="4612761"/>
            <a:ext cx="268733" cy="261263"/>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64" name="椭圆 213"/>
          <p:cNvSpPr/>
          <p:nvPr/>
        </p:nvSpPr>
        <p:spPr>
          <a:xfrm>
            <a:off x="6440345" y="3279219"/>
            <a:ext cx="102173" cy="99332"/>
          </a:xfrm>
          <a:prstGeom prst="ellipse">
            <a:avLst/>
          </a:prstGeom>
          <a:gradFill flip="none" rotWithShape="1">
            <a:gsLst>
              <a:gs pos="0">
                <a:schemeClr val="tx1">
                  <a:lumMod val="85000"/>
                  <a:lumOff val="15000"/>
                </a:schemeClr>
              </a:gs>
              <a:gs pos="100000">
                <a:schemeClr val="tx1">
                  <a:lumMod val="65000"/>
                  <a:lumOff val="35000"/>
                </a:schemeClr>
              </a:gs>
            </a:gsLst>
            <a:path path="circle">
              <a:fillToRect l="100000" b="100000"/>
            </a:path>
            <a:tileRect t="-100000" r="-100000"/>
          </a:gradFill>
          <a:ln w="12700">
            <a:noFill/>
          </a:ln>
          <a:effectLst>
            <a:outerShdw blurRad="50800" dist="38100" dir="336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350" dirty="0"/>
          </a:p>
        </p:txBody>
      </p:sp>
      <p:sp>
        <p:nvSpPr>
          <p:cNvPr id="65" name="Прямоугольник 64"/>
          <p:cNvSpPr/>
          <p:nvPr/>
        </p:nvSpPr>
        <p:spPr>
          <a:xfrm>
            <a:off x="0" y="-4168"/>
            <a:ext cx="12192000" cy="1231106"/>
          </a:xfrm>
          <a:prstGeom prst="rect">
            <a:avLst/>
          </a:prstGeom>
        </p:spPr>
        <p:txBody>
          <a:bodyPr wrap="square">
            <a:spAutoFit/>
          </a:bodyPr>
          <a:lstStyle/>
          <a:p>
            <a:pPr algn="ctr"/>
            <a:r>
              <a:rPr lang="ru-RU" sz="2000" dirty="0" smtClean="0">
                <a:latin typeface="Times New Roman" panose="02020603050405020304" pitchFamily="18" charset="0"/>
                <a:ea typeface="Calibri" panose="020F0502020204030204" pitchFamily="34" charset="0"/>
                <a:cs typeface="Times New Roman" panose="02020603050405020304" pitchFamily="18" charset="0"/>
              </a:rPr>
              <a:t>Документ 18</a:t>
            </a:r>
          </a:p>
          <a:p>
            <a:pPr algn="ctr"/>
            <a:r>
              <a:rPr lang="ru-RU" dirty="0" smtClean="0">
                <a:latin typeface="Times New Roman" panose="02020603050405020304" pitchFamily="18" charset="0"/>
                <a:ea typeface="Calibri" panose="020F0502020204030204" pitchFamily="34" charset="0"/>
                <a:cs typeface="Times New Roman" panose="02020603050405020304" pitchFamily="18" charset="0"/>
              </a:rPr>
              <a:t>«Сведения из ЕГРН о правах молодого ученого и членов его семьи, </a:t>
            </a:r>
          </a:p>
          <a:p>
            <a:pPr algn="ctr"/>
            <a:r>
              <a:rPr lang="ru-RU" dirty="0" smtClean="0">
                <a:latin typeface="Times New Roman" panose="02020603050405020304" pitchFamily="18" charset="0"/>
                <a:ea typeface="Calibri" panose="020F0502020204030204" pitchFamily="34" charset="0"/>
                <a:cs typeface="Times New Roman" panose="02020603050405020304" pitchFamily="18" charset="0"/>
              </a:rPr>
              <a:t>проживающих совместно с ним»</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«к»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grpSp>
        <p:nvGrpSpPr>
          <p:cNvPr id="32" name="Группа 31"/>
          <p:cNvGrpSpPr/>
          <p:nvPr/>
        </p:nvGrpSpPr>
        <p:grpSpPr>
          <a:xfrm>
            <a:off x="4412312" y="4914702"/>
            <a:ext cx="3407271" cy="1323792"/>
            <a:chOff x="2888311" y="5265681"/>
            <a:chExt cx="3407271" cy="1323792"/>
          </a:xfrm>
        </p:grpSpPr>
        <p:pic>
          <p:nvPicPr>
            <p:cNvPr id="28" name="Рисунок 27"/>
            <p:cNvPicPr>
              <a:picLocks noChangeAspect="1"/>
            </p:cNvPicPr>
            <p:nvPr/>
          </p:nvPicPr>
          <p:blipFill rotWithShape="1">
            <a:blip r:embed="rId2" cstate="print">
              <a:extLst>
                <a:ext uri="{28A0092B-C50C-407E-A947-70E740481C1C}">
                  <a14:useLocalDpi xmlns:a14="http://schemas.microsoft.com/office/drawing/2010/main" val="0"/>
                </a:ext>
              </a:extLst>
            </a:blip>
            <a:srcRect t="29619"/>
            <a:stretch/>
          </p:blipFill>
          <p:spPr>
            <a:xfrm>
              <a:off x="2888311" y="5459766"/>
              <a:ext cx="3407271" cy="1129707"/>
            </a:xfrm>
            <a:prstGeom prst="rect">
              <a:avLst/>
            </a:prstGeom>
          </p:spPr>
        </p:pic>
        <p:pic>
          <p:nvPicPr>
            <p:cNvPr id="30" name="Рисунок 29"/>
            <p:cNvPicPr>
              <a:picLocks noChangeAspect="1"/>
            </p:cNvPicPr>
            <p:nvPr/>
          </p:nvPicPr>
          <p:blipFill rotWithShape="1">
            <a:blip r:embed="rId3" cstate="print">
              <a:extLst>
                <a:ext uri="{28A0092B-C50C-407E-A947-70E740481C1C}">
                  <a14:useLocalDpi xmlns:a14="http://schemas.microsoft.com/office/drawing/2010/main" val="0"/>
                </a:ext>
              </a:extLst>
            </a:blip>
            <a:srcRect l="10219" t="1" r="55099" b="66756"/>
            <a:stretch/>
          </p:blipFill>
          <p:spPr>
            <a:xfrm>
              <a:off x="3224803" y="5265681"/>
              <a:ext cx="1242874" cy="561212"/>
            </a:xfrm>
            <a:prstGeom prst="rect">
              <a:avLst/>
            </a:prstGeom>
          </p:spPr>
        </p:pic>
      </p:grpSp>
      <p:sp>
        <p:nvSpPr>
          <p:cNvPr id="2" name="Прямоугольник 1"/>
          <p:cNvSpPr/>
          <p:nvPr/>
        </p:nvSpPr>
        <p:spPr>
          <a:xfrm>
            <a:off x="345554" y="1218185"/>
            <a:ext cx="3012301" cy="646331"/>
          </a:xfrm>
          <a:prstGeom prst="rect">
            <a:avLst/>
          </a:prstGeom>
          <a:solidFill>
            <a:schemeClr val="bg1">
              <a:alpha val="87000"/>
            </a:schemeClr>
          </a:solidFill>
        </p:spPr>
        <p:txBody>
          <a:bodyPr wrap="square">
            <a:spAutoFit/>
          </a:bodyPr>
          <a:lstStyle/>
          <a:p>
            <a:pPr algn="ctr"/>
            <a:r>
              <a:rPr lang="ru-RU" dirty="0">
                <a:latin typeface="Times New Roman" panose="02020603050405020304" pitchFamily="18" charset="0"/>
                <a:ea typeface="Calibri" panose="020F0502020204030204" pitchFamily="34" charset="0"/>
                <a:cs typeface="Times New Roman" panose="02020603050405020304" pitchFamily="18" charset="0"/>
              </a:rPr>
              <a:t>Сведения из ЕГРН предоставляются:</a:t>
            </a:r>
            <a:endParaRPr lang="ru-RU" dirty="0">
              <a:latin typeface="Times New Roman" panose="02020603050405020304" pitchFamily="18" charset="0"/>
              <a:cs typeface="Times New Roman" panose="02020603050405020304" pitchFamily="18" charset="0"/>
            </a:endParaRPr>
          </a:p>
        </p:txBody>
      </p:sp>
      <p:cxnSp>
        <p:nvCxnSpPr>
          <p:cNvPr id="69" name="Straight Connector 60"/>
          <p:cNvCxnSpPr>
            <a:stCxn id="25" idx="2"/>
            <a:endCxn id="72" idx="0"/>
          </p:cNvCxnSpPr>
          <p:nvPr/>
        </p:nvCxnSpPr>
        <p:spPr bwMode="auto">
          <a:xfrm flipH="1">
            <a:off x="1926596" y="5080477"/>
            <a:ext cx="1" cy="463992"/>
          </a:xfrm>
          <a:prstGeom prst="line">
            <a:avLst/>
          </a:prstGeom>
          <a:ln w="19050">
            <a:solidFill>
              <a:schemeClr val="tx1">
                <a:lumMod val="75000"/>
                <a:lumOff val="2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
        <p:nvSpPr>
          <p:cNvPr id="72" name="矩形 17"/>
          <p:cNvSpPr>
            <a:spLocks noChangeArrowheads="1"/>
          </p:cNvSpPr>
          <p:nvPr/>
        </p:nvSpPr>
        <p:spPr bwMode="auto">
          <a:xfrm>
            <a:off x="189587" y="5544469"/>
            <a:ext cx="3474018" cy="1028026"/>
          </a:xfrm>
          <a:prstGeom prst="rect">
            <a:avLst/>
          </a:prstGeom>
          <a:solidFill>
            <a:schemeClr val="bg1">
              <a:alpha val="97000"/>
            </a:schemeClr>
          </a:solidFill>
          <a:ln>
            <a:noFill/>
          </a:ln>
          <a:extLst/>
        </p:spPr>
        <p:txBody>
          <a:bodyPr wrap="square" lIns="103683" tIns="51842" rIns="103683" bIns="51842">
            <a:spAutoFit/>
          </a:bodyPr>
          <a:lstStyle/>
          <a:p>
            <a:pPr algn="ctr"/>
            <a:r>
              <a:rPr lang="ru-RU" altLang="zh-CN" sz="1200" dirty="0" smtClean="0">
                <a:latin typeface="Times New Roman" panose="02020603050405020304" pitchFamily="18" charset="0"/>
                <a:cs typeface="Times New Roman" panose="02020603050405020304" pitchFamily="18" charset="0"/>
              </a:rPr>
              <a:t>в случае отражения в справках БТИ сведений о наличии недвижимого имущества, впоследствии отчужденного, рекомендуется предоставлять сведения из ЕГРН за весь период деятельности </a:t>
            </a:r>
            <a:r>
              <a:rPr lang="ru-RU" altLang="zh-CN" sz="1200" dirty="0" err="1" smtClean="0">
                <a:latin typeface="Times New Roman" panose="02020603050405020304" pitchFamily="18" charset="0"/>
                <a:cs typeface="Times New Roman" panose="02020603050405020304" pitchFamily="18" charset="0"/>
              </a:rPr>
              <a:t>Росреестра</a:t>
            </a:r>
            <a:r>
              <a:rPr lang="ru-RU" altLang="zh-CN" sz="1200" dirty="0" smtClean="0">
                <a:latin typeface="Times New Roman" panose="02020603050405020304" pitchFamily="18" charset="0"/>
                <a:cs typeface="Times New Roman" panose="02020603050405020304" pitchFamily="18" charset="0"/>
              </a:rPr>
              <a:t> </a:t>
            </a:r>
            <a:endParaRPr lang="ru-RU" altLang="zh-CN" sz="12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cxnSp>
        <p:nvCxnSpPr>
          <p:cNvPr id="66" name="Straight Connector 60"/>
          <p:cNvCxnSpPr/>
          <p:nvPr/>
        </p:nvCxnSpPr>
        <p:spPr bwMode="auto">
          <a:xfrm flipH="1">
            <a:off x="1595391" y="5080477"/>
            <a:ext cx="1" cy="463992"/>
          </a:xfrm>
          <a:prstGeom prst="line">
            <a:avLst/>
          </a:prstGeom>
          <a:ln w="19050">
            <a:solidFill>
              <a:schemeClr val="tx1">
                <a:lumMod val="75000"/>
                <a:lumOff val="2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0"/>
          <p:cNvCxnSpPr/>
          <p:nvPr/>
        </p:nvCxnSpPr>
        <p:spPr bwMode="auto">
          <a:xfrm flipH="1">
            <a:off x="2251968" y="5080477"/>
            <a:ext cx="1" cy="463992"/>
          </a:xfrm>
          <a:prstGeom prst="line">
            <a:avLst/>
          </a:prstGeom>
          <a:ln w="19050">
            <a:solidFill>
              <a:schemeClr val="tx1">
                <a:lumMod val="75000"/>
                <a:lumOff val="25000"/>
              </a:schemeClr>
            </a:solidFill>
            <a:headEnd type="none" w="sm"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980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1000"/>
                                        <p:tgtEl>
                                          <p:spTgt spid="32"/>
                                        </p:tgtEl>
                                      </p:cBhvr>
                                    </p:animEffect>
                                    <p:anim calcmode="lin" valueType="num">
                                      <p:cBhvr>
                                        <p:cTn id="14" dur="1000" fill="hold"/>
                                        <p:tgtEl>
                                          <p:spTgt spid="32"/>
                                        </p:tgtEl>
                                        <p:attrNameLst>
                                          <p:attrName>ppt_x</p:attrName>
                                        </p:attrNameLst>
                                      </p:cBhvr>
                                      <p:tavLst>
                                        <p:tav tm="0">
                                          <p:val>
                                            <p:strVal val="#ppt_x"/>
                                          </p:val>
                                        </p:tav>
                                        <p:tav tm="100000">
                                          <p:val>
                                            <p:strVal val="#ppt_x"/>
                                          </p:val>
                                        </p:tav>
                                      </p:tavLst>
                                    </p:anim>
                                    <p:anim calcmode="lin" valueType="num">
                                      <p:cBhvr>
                                        <p:cTn id="15" dur="1000" fill="hold"/>
                                        <p:tgtEl>
                                          <p:spTgt spid="32"/>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fltVal val="0"/>
                                          </p:val>
                                        </p:tav>
                                        <p:tav tm="100000">
                                          <p:val>
                                            <p:strVal val="#ppt_w"/>
                                          </p:val>
                                        </p:tav>
                                      </p:tavLst>
                                    </p:anim>
                                    <p:anim calcmode="lin" valueType="num">
                                      <p:cBhvr>
                                        <p:cTn id="25" dur="1000" fill="hold"/>
                                        <p:tgtEl>
                                          <p:spTgt spid="5"/>
                                        </p:tgtEl>
                                        <p:attrNameLst>
                                          <p:attrName>ppt_h</p:attrName>
                                        </p:attrNameLst>
                                      </p:cBhvr>
                                      <p:tavLst>
                                        <p:tav tm="0">
                                          <p:val>
                                            <p:fltVal val="0"/>
                                          </p:val>
                                        </p:tav>
                                        <p:tav tm="100000">
                                          <p:val>
                                            <p:strVal val="#ppt_h"/>
                                          </p:val>
                                        </p:tav>
                                      </p:tavLst>
                                    </p:anim>
                                    <p:anim calcmode="lin" valueType="num">
                                      <p:cBhvr>
                                        <p:cTn id="26" dur="1000" fill="hold"/>
                                        <p:tgtEl>
                                          <p:spTgt spid="5"/>
                                        </p:tgtEl>
                                        <p:attrNameLst>
                                          <p:attrName>style.rotation</p:attrName>
                                        </p:attrNameLst>
                                      </p:cBhvr>
                                      <p:tavLst>
                                        <p:tav tm="0">
                                          <p:val>
                                            <p:fltVal val="90"/>
                                          </p:val>
                                        </p:tav>
                                        <p:tav tm="100000">
                                          <p:val>
                                            <p:fltVal val="0"/>
                                          </p:val>
                                        </p:tav>
                                      </p:tavLst>
                                    </p:anim>
                                    <p:animEffect transition="in" filter="fade">
                                      <p:cBhvr>
                                        <p:cTn id="27" dur="1000"/>
                                        <p:tgtEl>
                                          <p:spTgt spid="5"/>
                                        </p:tgtEl>
                                      </p:cBhvr>
                                    </p:animEffect>
                                  </p:childTnLst>
                                </p:cTn>
                              </p:par>
                              <p:par>
                                <p:cTn id="28" presetID="3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1000" fill="hold"/>
                                        <p:tgtEl>
                                          <p:spTgt spid="11"/>
                                        </p:tgtEl>
                                        <p:attrNameLst>
                                          <p:attrName>ppt_w</p:attrName>
                                        </p:attrNameLst>
                                      </p:cBhvr>
                                      <p:tavLst>
                                        <p:tav tm="0">
                                          <p:val>
                                            <p:fltVal val="0"/>
                                          </p:val>
                                        </p:tav>
                                        <p:tav tm="100000">
                                          <p:val>
                                            <p:strVal val="#ppt_w"/>
                                          </p:val>
                                        </p:tav>
                                      </p:tavLst>
                                    </p:anim>
                                    <p:anim calcmode="lin" valueType="num">
                                      <p:cBhvr>
                                        <p:cTn id="37" dur="1000" fill="hold"/>
                                        <p:tgtEl>
                                          <p:spTgt spid="11"/>
                                        </p:tgtEl>
                                        <p:attrNameLst>
                                          <p:attrName>ppt_h</p:attrName>
                                        </p:attrNameLst>
                                      </p:cBhvr>
                                      <p:tavLst>
                                        <p:tav tm="0">
                                          <p:val>
                                            <p:fltVal val="0"/>
                                          </p:val>
                                        </p:tav>
                                        <p:tav tm="100000">
                                          <p:val>
                                            <p:strVal val="#ppt_h"/>
                                          </p:val>
                                        </p:tav>
                                      </p:tavLst>
                                    </p:anim>
                                    <p:anim calcmode="lin" valueType="num">
                                      <p:cBhvr>
                                        <p:cTn id="38" dur="1000" fill="hold"/>
                                        <p:tgtEl>
                                          <p:spTgt spid="11"/>
                                        </p:tgtEl>
                                        <p:attrNameLst>
                                          <p:attrName>style.rotation</p:attrName>
                                        </p:attrNameLst>
                                      </p:cBhvr>
                                      <p:tavLst>
                                        <p:tav tm="0">
                                          <p:val>
                                            <p:fltVal val="90"/>
                                          </p:val>
                                        </p:tav>
                                        <p:tav tm="100000">
                                          <p:val>
                                            <p:fltVal val="0"/>
                                          </p:val>
                                        </p:tav>
                                      </p:tavLst>
                                    </p:anim>
                                    <p:animEffect transition="in" filter="fade">
                                      <p:cBhvr>
                                        <p:cTn id="39" dur="1000"/>
                                        <p:tgtEl>
                                          <p:spTgt spid="11"/>
                                        </p:tgtEl>
                                      </p:cBhvr>
                                    </p:animEffect>
                                  </p:childTnLst>
                                </p:cTn>
                              </p:par>
                              <p:par>
                                <p:cTn id="40" presetID="31"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1000" fill="hold"/>
                                        <p:tgtEl>
                                          <p:spTgt spid="17"/>
                                        </p:tgtEl>
                                        <p:attrNameLst>
                                          <p:attrName>ppt_w</p:attrName>
                                        </p:attrNameLst>
                                      </p:cBhvr>
                                      <p:tavLst>
                                        <p:tav tm="0">
                                          <p:val>
                                            <p:fltVal val="0"/>
                                          </p:val>
                                        </p:tav>
                                        <p:tav tm="100000">
                                          <p:val>
                                            <p:strVal val="#ppt_w"/>
                                          </p:val>
                                        </p:tav>
                                      </p:tavLst>
                                    </p:anim>
                                    <p:anim calcmode="lin" valueType="num">
                                      <p:cBhvr>
                                        <p:cTn id="49" dur="1000" fill="hold"/>
                                        <p:tgtEl>
                                          <p:spTgt spid="17"/>
                                        </p:tgtEl>
                                        <p:attrNameLst>
                                          <p:attrName>ppt_h</p:attrName>
                                        </p:attrNameLst>
                                      </p:cBhvr>
                                      <p:tavLst>
                                        <p:tav tm="0">
                                          <p:val>
                                            <p:fltVal val="0"/>
                                          </p:val>
                                        </p:tav>
                                        <p:tav tm="100000">
                                          <p:val>
                                            <p:strVal val="#ppt_h"/>
                                          </p:val>
                                        </p:tav>
                                      </p:tavLst>
                                    </p:anim>
                                    <p:anim calcmode="lin" valueType="num">
                                      <p:cBhvr>
                                        <p:cTn id="50" dur="1000" fill="hold"/>
                                        <p:tgtEl>
                                          <p:spTgt spid="17"/>
                                        </p:tgtEl>
                                        <p:attrNameLst>
                                          <p:attrName>style.rotation</p:attrName>
                                        </p:attrNameLst>
                                      </p:cBhvr>
                                      <p:tavLst>
                                        <p:tav tm="0">
                                          <p:val>
                                            <p:fltVal val="90"/>
                                          </p:val>
                                        </p:tav>
                                        <p:tav tm="100000">
                                          <p:val>
                                            <p:fltVal val="0"/>
                                          </p:val>
                                        </p:tav>
                                      </p:tavLst>
                                    </p:anim>
                                    <p:animEffect transition="in" filter="fade">
                                      <p:cBhvr>
                                        <p:cTn id="51" dur="1000"/>
                                        <p:tgtEl>
                                          <p:spTgt spid="17"/>
                                        </p:tgtEl>
                                      </p:cBhvr>
                                    </p:animEffect>
                                  </p:childTnLst>
                                </p:cTn>
                              </p:par>
                              <p:par>
                                <p:cTn id="52" presetID="31" presetClass="entr" presetSubtype="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 calcmode="lin" valueType="num">
                                      <p:cBhvr>
                                        <p:cTn id="54" dur="1000" fill="hold"/>
                                        <p:tgtEl>
                                          <p:spTgt spid="33"/>
                                        </p:tgtEl>
                                        <p:attrNameLst>
                                          <p:attrName>ppt_w</p:attrName>
                                        </p:attrNameLst>
                                      </p:cBhvr>
                                      <p:tavLst>
                                        <p:tav tm="0">
                                          <p:val>
                                            <p:fltVal val="0"/>
                                          </p:val>
                                        </p:tav>
                                        <p:tav tm="100000">
                                          <p:val>
                                            <p:strVal val="#ppt_w"/>
                                          </p:val>
                                        </p:tav>
                                      </p:tavLst>
                                    </p:anim>
                                    <p:anim calcmode="lin" valueType="num">
                                      <p:cBhvr>
                                        <p:cTn id="55" dur="1000" fill="hold"/>
                                        <p:tgtEl>
                                          <p:spTgt spid="33"/>
                                        </p:tgtEl>
                                        <p:attrNameLst>
                                          <p:attrName>ppt_h</p:attrName>
                                        </p:attrNameLst>
                                      </p:cBhvr>
                                      <p:tavLst>
                                        <p:tav tm="0">
                                          <p:val>
                                            <p:fltVal val="0"/>
                                          </p:val>
                                        </p:tav>
                                        <p:tav tm="100000">
                                          <p:val>
                                            <p:strVal val="#ppt_h"/>
                                          </p:val>
                                        </p:tav>
                                      </p:tavLst>
                                    </p:anim>
                                    <p:anim calcmode="lin" valueType="num">
                                      <p:cBhvr>
                                        <p:cTn id="56" dur="1000" fill="hold"/>
                                        <p:tgtEl>
                                          <p:spTgt spid="33"/>
                                        </p:tgtEl>
                                        <p:attrNameLst>
                                          <p:attrName>style.rotation</p:attrName>
                                        </p:attrNameLst>
                                      </p:cBhvr>
                                      <p:tavLst>
                                        <p:tav tm="0">
                                          <p:val>
                                            <p:fltVal val="90"/>
                                          </p:val>
                                        </p:tav>
                                        <p:tav tm="100000">
                                          <p:val>
                                            <p:fltVal val="0"/>
                                          </p:val>
                                        </p:tav>
                                      </p:tavLst>
                                    </p:anim>
                                    <p:animEffect transition="in" filter="fade">
                                      <p:cBhvr>
                                        <p:cTn id="57" dur="1000"/>
                                        <p:tgtEl>
                                          <p:spTgt spid="33"/>
                                        </p:tgtEl>
                                      </p:cBhvr>
                                    </p:animEffect>
                                  </p:childTnLst>
                                </p:cTn>
                              </p:par>
                              <p:par>
                                <p:cTn id="58" presetID="31"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1000" fill="hold"/>
                                        <p:tgtEl>
                                          <p:spTgt spid="36"/>
                                        </p:tgtEl>
                                        <p:attrNameLst>
                                          <p:attrName>ppt_w</p:attrName>
                                        </p:attrNameLst>
                                      </p:cBhvr>
                                      <p:tavLst>
                                        <p:tav tm="0">
                                          <p:val>
                                            <p:fltVal val="0"/>
                                          </p:val>
                                        </p:tav>
                                        <p:tav tm="100000">
                                          <p:val>
                                            <p:strVal val="#ppt_w"/>
                                          </p:val>
                                        </p:tav>
                                      </p:tavLst>
                                    </p:anim>
                                    <p:anim calcmode="lin" valueType="num">
                                      <p:cBhvr>
                                        <p:cTn id="61" dur="1000" fill="hold"/>
                                        <p:tgtEl>
                                          <p:spTgt spid="36"/>
                                        </p:tgtEl>
                                        <p:attrNameLst>
                                          <p:attrName>ppt_h</p:attrName>
                                        </p:attrNameLst>
                                      </p:cBhvr>
                                      <p:tavLst>
                                        <p:tav tm="0">
                                          <p:val>
                                            <p:fltVal val="0"/>
                                          </p:val>
                                        </p:tav>
                                        <p:tav tm="100000">
                                          <p:val>
                                            <p:strVal val="#ppt_h"/>
                                          </p:val>
                                        </p:tav>
                                      </p:tavLst>
                                    </p:anim>
                                    <p:anim calcmode="lin" valueType="num">
                                      <p:cBhvr>
                                        <p:cTn id="62" dur="1000" fill="hold"/>
                                        <p:tgtEl>
                                          <p:spTgt spid="36"/>
                                        </p:tgtEl>
                                        <p:attrNameLst>
                                          <p:attrName>style.rotation</p:attrName>
                                        </p:attrNameLst>
                                      </p:cBhvr>
                                      <p:tavLst>
                                        <p:tav tm="0">
                                          <p:val>
                                            <p:fltVal val="90"/>
                                          </p:val>
                                        </p:tav>
                                        <p:tav tm="100000">
                                          <p:val>
                                            <p:fltVal val="0"/>
                                          </p:val>
                                        </p:tav>
                                      </p:tavLst>
                                    </p:anim>
                                    <p:animEffect transition="in" filter="fade">
                                      <p:cBhvr>
                                        <p:cTn id="63" dur="1000"/>
                                        <p:tgtEl>
                                          <p:spTgt spid="36"/>
                                        </p:tgtEl>
                                      </p:cBhvr>
                                    </p:animEffect>
                                  </p:childTnLst>
                                </p:cTn>
                              </p:par>
                              <p:par>
                                <p:cTn id="64" presetID="31"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 calcmode="lin" valueType="num">
                                      <p:cBhvr>
                                        <p:cTn id="68" dur="1000" fill="hold"/>
                                        <p:tgtEl>
                                          <p:spTgt spid="39"/>
                                        </p:tgtEl>
                                        <p:attrNameLst>
                                          <p:attrName>style.rotation</p:attrName>
                                        </p:attrNameLst>
                                      </p:cBhvr>
                                      <p:tavLst>
                                        <p:tav tm="0">
                                          <p:val>
                                            <p:fltVal val="90"/>
                                          </p:val>
                                        </p:tav>
                                        <p:tav tm="100000">
                                          <p:val>
                                            <p:fltVal val="0"/>
                                          </p:val>
                                        </p:tav>
                                      </p:tavLst>
                                    </p:anim>
                                    <p:animEffect transition="in" filter="fade">
                                      <p:cBhvr>
                                        <p:cTn id="69" dur="1000"/>
                                        <p:tgtEl>
                                          <p:spTgt spid="39"/>
                                        </p:tgtEl>
                                      </p:cBhvr>
                                    </p:animEffect>
                                  </p:childTnLst>
                                </p:cTn>
                              </p:par>
                              <p:par>
                                <p:cTn id="70" presetID="31"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 calcmode="lin" valueType="num">
                                      <p:cBhvr>
                                        <p:cTn id="72" dur="1000" fill="hold"/>
                                        <p:tgtEl>
                                          <p:spTgt spid="42"/>
                                        </p:tgtEl>
                                        <p:attrNameLst>
                                          <p:attrName>ppt_w</p:attrName>
                                        </p:attrNameLst>
                                      </p:cBhvr>
                                      <p:tavLst>
                                        <p:tav tm="0">
                                          <p:val>
                                            <p:fltVal val="0"/>
                                          </p:val>
                                        </p:tav>
                                        <p:tav tm="100000">
                                          <p:val>
                                            <p:strVal val="#ppt_w"/>
                                          </p:val>
                                        </p:tav>
                                      </p:tavLst>
                                    </p:anim>
                                    <p:anim calcmode="lin" valueType="num">
                                      <p:cBhvr>
                                        <p:cTn id="73" dur="1000" fill="hold"/>
                                        <p:tgtEl>
                                          <p:spTgt spid="42"/>
                                        </p:tgtEl>
                                        <p:attrNameLst>
                                          <p:attrName>ppt_h</p:attrName>
                                        </p:attrNameLst>
                                      </p:cBhvr>
                                      <p:tavLst>
                                        <p:tav tm="0">
                                          <p:val>
                                            <p:fltVal val="0"/>
                                          </p:val>
                                        </p:tav>
                                        <p:tav tm="100000">
                                          <p:val>
                                            <p:strVal val="#ppt_h"/>
                                          </p:val>
                                        </p:tav>
                                      </p:tavLst>
                                    </p:anim>
                                    <p:anim calcmode="lin" valueType="num">
                                      <p:cBhvr>
                                        <p:cTn id="74" dur="1000" fill="hold"/>
                                        <p:tgtEl>
                                          <p:spTgt spid="42"/>
                                        </p:tgtEl>
                                        <p:attrNameLst>
                                          <p:attrName>style.rotation</p:attrName>
                                        </p:attrNameLst>
                                      </p:cBhvr>
                                      <p:tavLst>
                                        <p:tav tm="0">
                                          <p:val>
                                            <p:fltVal val="90"/>
                                          </p:val>
                                        </p:tav>
                                        <p:tav tm="100000">
                                          <p:val>
                                            <p:fltVal val="0"/>
                                          </p:val>
                                        </p:tav>
                                      </p:tavLst>
                                    </p:anim>
                                    <p:animEffect transition="in" filter="fade">
                                      <p:cBhvr>
                                        <p:cTn id="75" dur="1000"/>
                                        <p:tgtEl>
                                          <p:spTgt spid="42"/>
                                        </p:tgtEl>
                                      </p:cBhvr>
                                    </p:animEffect>
                                  </p:childTnLst>
                                </p:cTn>
                              </p:par>
                              <p:par>
                                <p:cTn id="76" presetID="31"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1000" fill="hold"/>
                                        <p:tgtEl>
                                          <p:spTgt spid="45"/>
                                        </p:tgtEl>
                                        <p:attrNameLst>
                                          <p:attrName>ppt_w</p:attrName>
                                        </p:attrNameLst>
                                      </p:cBhvr>
                                      <p:tavLst>
                                        <p:tav tm="0">
                                          <p:val>
                                            <p:fltVal val="0"/>
                                          </p:val>
                                        </p:tav>
                                        <p:tav tm="100000">
                                          <p:val>
                                            <p:strVal val="#ppt_w"/>
                                          </p:val>
                                        </p:tav>
                                      </p:tavLst>
                                    </p:anim>
                                    <p:anim calcmode="lin" valueType="num">
                                      <p:cBhvr>
                                        <p:cTn id="79" dur="1000" fill="hold"/>
                                        <p:tgtEl>
                                          <p:spTgt spid="45"/>
                                        </p:tgtEl>
                                        <p:attrNameLst>
                                          <p:attrName>ppt_h</p:attrName>
                                        </p:attrNameLst>
                                      </p:cBhvr>
                                      <p:tavLst>
                                        <p:tav tm="0">
                                          <p:val>
                                            <p:fltVal val="0"/>
                                          </p:val>
                                        </p:tav>
                                        <p:tav tm="100000">
                                          <p:val>
                                            <p:strVal val="#ppt_h"/>
                                          </p:val>
                                        </p:tav>
                                      </p:tavLst>
                                    </p:anim>
                                    <p:anim calcmode="lin" valueType="num">
                                      <p:cBhvr>
                                        <p:cTn id="80" dur="1000" fill="hold"/>
                                        <p:tgtEl>
                                          <p:spTgt spid="45"/>
                                        </p:tgtEl>
                                        <p:attrNameLst>
                                          <p:attrName>style.rotation</p:attrName>
                                        </p:attrNameLst>
                                      </p:cBhvr>
                                      <p:tavLst>
                                        <p:tav tm="0">
                                          <p:val>
                                            <p:fltVal val="90"/>
                                          </p:val>
                                        </p:tav>
                                        <p:tav tm="100000">
                                          <p:val>
                                            <p:fltVal val="0"/>
                                          </p:val>
                                        </p:tav>
                                      </p:tavLst>
                                    </p:anim>
                                    <p:animEffect transition="in" filter="fade">
                                      <p:cBhvr>
                                        <p:cTn id="81" dur="1000"/>
                                        <p:tgtEl>
                                          <p:spTgt spid="45"/>
                                        </p:tgtEl>
                                      </p:cBhvr>
                                    </p:animEffect>
                                  </p:childTnLst>
                                </p:cTn>
                              </p:par>
                              <p:par>
                                <p:cTn id="82" presetID="31"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1000" fill="hold"/>
                                        <p:tgtEl>
                                          <p:spTgt spid="48"/>
                                        </p:tgtEl>
                                        <p:attrNameLst>
                                          <p:attrName>ppt_w</p:attrName>
                                        </p:attrNameLst>
                                      </p:cBhvr>
                                      <p:tavLst>
                                        <p:tav tm="0">
                                          <p:val>
                                            <p:fltVal val="0"/>
                                          </p:val>
                                        </p:tav>
                                        <p:tav tm="100000">
                                          <p:val>
                                            <p:strVal val="#ppt_w"/>
                                          </p:val>
                                        </p:tav>
                                      </p:tavLst>
                                    </p:anim>
                                    <p:anim calcmode="lin" valueType="num">
                                      <p:cBhvr>
                                        <p:cTn id="85" dur="1000" fill="hold"/>
                                        <p:tgtEl>
                                          <p:spTgt spid="48"/>
                                        </p:tgtEl>
                                        <p:attrNameLst>
                                          <p:attrName>ppt_h</p:attrName>
                                        </p:attrNameLst>
                                      </p:cBhvr>
                                      <p:tavLst>
                                        <p:tav tm="0">
                                          <p:val>
                                            <p:fltVal val="0"/>
                                          </p:val>
                                        </p:tav>
                                        <p:tav tm="100000">
                                          <p:val>
                                            <p:strVal val="#ppt_h"/>
                                          </p:val>
                                        </p:tav>
                                      </p:tavLst>
                                    </p:anim>
                                    <p:anim calcmode="lin" valueType="num">
                                      <p:cBhvr>
                                        <p:cTn id="86" dur="1000" fill="hold"/>
                                        <p:tgtEl>
                                          <p:spTgt spid="48"/>
                                        </p:tgtEl>
                                        <p:attrNameLst>
                                          <p:attrName>style.rotation</p:attrName>
                                        </p:attrNameLst>
                                      </p:cBhvr>
                                      <p:tavLst>
                                        <p:tav tm="0">
                                          <p:val>
                                            <p:fltVal val="90"/>
                                          </p:val>
                                        </p:tav>
                                        <p:tav tm="100000">
                                          <p:val>
                                            <p:fltVal val="0"/>
                                          </p:val>
                                        </p:tav>
                                      </p:tavLst>
                                    </p:anim>
                                    <p:animEffect transition="in" filter="fade">
                                      <p:cBhvr>
                                        <p:cTn id="87" dur="1000"/>
                                        <p:tgtEl>
                                          <p:spTgt spid="48"/>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1000" fill="hold"/>
                                        <p:tgtEl>
                                          <p:spTgt spid="51"/>
                                        </p:tgtEl>
                                        <p:attrNameLst>
                                          <p:attrName>ppt_w</p:attrName>
                                        </p:attrNameLst>
                                      </p:cBhvr>
                                      <p:tavLst>
                                        <p:tav tm="0">
                                          <p:val>
                                            <p:fltVal val="0"/>
                                          </p:val>
                                        </p:tav>
                                        <p:tav tm="100000">
                                          <p:val>
                                            <p:strVal val="#ppt_w"/>
                                          </p:val>
                                        </p:tav>
                                      </p:tavLst>
                                    </p:anim>
                                    <p:anim calcmode="lin" valueType="num">
                                      <p:cBhvr>
                                        <p:cTn id="91" dur="1000" fill="hold"/>
                                        <p:tgtEl>
                                          <p:spTgt spid="51"/>
                                        </p:tgtEl>
                                        <p:attrNameLst>
                                          <p:attrName>ppt_h</p:attrName>
                                        </p:attrNameLst>
                                      </p:cBhvr>
                                      <p:tavLst>
                                        <p:tav tm="0">
                                          <p:val>
                                            <p:fltVal val="0"/>
                                          </p:val>
                                        </p:tav>
                                        <p:tav tm="100000">
                                          <p:val>
                                            <p:strVal val="#ppt_h"/>
                                          </p:val>
                                        </p:tav>
                                      </p:tavLst>
                                    </p:anim>
                                    <p:anim calcmode="lin" valueType="num">
                                      <p:cBhvr>
                                        <p:cTn id="92" dur="1000" fill="hold"/>
                                        <p:tgtEl>
                                          <p:spTgt spid="51"/>
                                        </p:tgtEl>
                                        <p:attrNameLst>
                                          <p:attrName>style.rotation</p:attrName>
                                        </p:attrNameLst>
                                      </p:cBhvr>
                                      <p:tavLst>
                                        <p:tav tm="0">
                                          <p:val>
                                            <p:fltVal val="90"/>
                                          </p:val>
                                        </p:tav>
                                        <p:tav tm="100000">
                                          <p:val>
                                            <p:fltVal val="0"/>
                                          </p:val>
                                        </p:tav>
                                      </p:tavLst>
                                    </p:anim>
                                    <p:animEffect transition="in" filter="fade">
                                      <p:cBhvr>
                                        <p:cTn id="93" dur="1000"/>
                                        <p:tgtEl>
                                          <p:spTgt spid="51"/>
                                        </p:tgtEl>
                                      </p:cBhvr>
                                    </p:animEffect>
                                  </p:childTnLst>
                                </p:cTn>
                              </p:par>
                              <p:par>
                                <p:cTn id="94" presetID="31" presetClass="entr" presetSubtype="0" fill="hold" grpId="0" nodeType="with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1000" fill="hold"/>
                                        <p:tgtEl>
                                          <p:spTgt spid="52"/>
                                        </p:tgtEl>
                                        <p:attrNameLst>
                                          <p:attrName>ppt_w</p:attrName>
                                        </p:attrNameLst>
                                      </p:cBhvr>
                                      <p:tavLst>
                                        <p:tav tm="0">
                                          <p:val>
                                            <p:fltVal val="0"/>
                                          </p:val>
                                        </p:tav>
                                        <p:tav tm="100000">
                                          <p:val>
                                            <p:strVal val="#ppt_w"/>
                                          </p:val>
                                        </p:tav>
                                      </p:tavLst>
                                    </p:anim>
                                    <p:anim calcmode="lin" valueType="num">
                                      <p:cBhvr>
                                        <p:cTn id="97" dur="1000" fill="hold"/>
                                        <p:tgtEl>
                                          <p:spTgt spid="52"/>
                                        </p:tgtEl>
                                        <p:attrNameLst>
                                          <p:attrName>ppt_h</p:attrName>
                                        </p:attrNameLst>
                                      </p:cBhvr>
                                      <p:tavLst>
                                        <p:tav tm="0">
                                          <p:val>
                                            <p:fltVal val="0"/>
                                          </p:val>
                                        </p:tav>
                                        <p:tav tm="100000">
                                          <p:val>
                                            <p:strVal val="#ppt_h"/>
                                          </p:val>
                                        </p:tav>
                                      </p:tavLst>
                                    </p:anim>
                                    <p:anim calcmode="lin" valueType="num">
                                      <p:cBhvr>
                                        <p:cTn id="98" dur="1000" fill="hold"/>
                                        <p:tgtEl>
                                          <p:spTgt spid="52"/>
                                        </p:tgtEl>
                                        <p:attrNameLst>
                                          <p:attrName>style.rotation</p:attrName>
                                        </p:attrNameLst>
                                      </p:cBhvr>
                                      <p:tavLst>
                                        <p:tav tm="0">
                                          <p:val>
                                            <p:fltVal val="90"/>
                                          </p:val>
                                        </p:tav>
                                        <p:tav tm="100000">
                                          <p:val>
                                            <p:fltVal val="0"/>
                                          </p:val>
                                        </p:tav>
                                      </p:tavLst>
                                    </p:anim>
                                    <p:animEffect transition="in" filter="fade">
                                      <p:cBhvr>
                                        <p:cTn id="99" dur="1000"/>
                                        <p:tgtEl>
                                          <p:spTgt spid="52"/>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1000" fill="hold"/>
                                        <p:tgtEl>
                                          <p:spTgt spid="53"/>
                                        </p:tgtEl>
                                        <p:attrNameLst>
                                          <p:attrName>ppt_w</p:attrName>
                                        </p:attrNameLst>
                                      </p:cBhvr>
                                      <p:tavLst>
                                        <p:tav tm="0">
                                          <p:val>
                                            <p:fltVal val="0"/>
                                          </p:val>
                                        </p:tav>
                                        <p:tav tm="100000">
                                          <p:val>
                                            <p:strVal val="#ppt_w"/>
                                          </p:val>
                                        </p:tav>
                                      </p:tavLst>
                                    </p:anim>
                                    <p:anim calcmode="lin" valueType="num">
                                      <p:cBhvr>
                                        <p:cTn id="103" dur="1000" fill="hold"/>
                                        <p:tgtEl>
                                          <p:spTgt spid="53"/>
                                        </p:tgtEl>
                                        <p:attrNameLst>
                                          <p:attrName>ppt_h</p:attrName>
                                        </p:attrNameLst>
                                      </p:cBhvr>
                                      <p:tavLst>
                                        <p:tav tm="0">
                                          <p:val>
                                            <p:fltVal val="0"/>
                                          </p:val>
                                        </p:tav>
                                        <p:tav tm="100000">
                                          <p:val>
                                            <p:strVal val="#ppt_h"/>
                                          </p:val>
                                        </p:tav>
                                      </p:tavLst>
                                    </p:anim>
                                    <p:anim calcmode="lin" valueType="num">
                                      <p:cBhvr>
                                        <p:cTn id="104" dur="1000" fill="hold"/>
                                        <p:tgtEl>
                                          <p:spTgt spid="53"/>
                                        </p:tgtEl>
                                        <p:attrNameLst>
                                          <p:attrName>style.rotation</p:attrName>
                                        </p:attrNameLst>
                                      </p:cBhvr>
                                      <p:tavLst>
                                        <p:tav tm="0">
                                          <p:val>
                                            <p:fltVal val="90"/>
                                          </p:val>
                                        </p:tav>
                                        <p:tav tm="100000">
                                          <p:val>
                                            <p:fltVal val="0"/>
                                          </p:val>
                                        </p:tav>
                                      </p:tavLst>
                                    </p:anim>
                                    <p:animEffect transition="in" filter="fade">
                                      <p:cBhvr>
                                        <p:cTn id="105" dur="1000"/>
                                        <p:tgtEl>
                                          <p:spTgt spid="53"/>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1000" fill="hold"/>
                                        <p:tgtEl>
                                          <p:spTgt spid="54"/>
                                        </p:tgtEl>
                                        <p:attrNameLst>
                                          <p:attrName>ppt_w</p:attrName>
                                        </p:attrNameLst>
                                      </p:cBhvr>
                                      <p:tavLst>
                                        <p:tav tm="0">
                                          <p:val>
                                            <p:fltVal val="0"/>
                                          </p:val>
                                        </p:tav>
                                        <p:tav tm="100000">
                                          <p:val>
                                            <p:strVal val="#ppt_w"/>
                                          </p:val>
                                        </p:tav>
                                      </p:tavLst>
                                    </p:anim>
                                    <p:anim calcmode="lin" valueType="num">
                                      <p:cBhvr>
                                        <p:cTn id="109" dur="1000" fill="hold"/>
                                        <p:tgtEl>
                                          <p:spTgt spid="54"/>
                                        </p:tgtEl>
                                        <p:attrNameLst>
                                          <p:attrName>ppt_h</p:attrName>
                                        </p:attrNameLst>
                                      </p:cBhvr>
                                      <p:tavLst>
                                        <p:tav tm="0">
                                          <p:val>
                                            <p:fltVal val="0"/>
                                          </p:val>
                                        </p:tav>
                                        <p:tav tm="100000">
                                          <p:val>
                                            <p:strVal val="#ppt_h"/>
                                          </p:val>
                                        </p:tav>
                                      </p:tavLst>
                                    </p:anim>
                                    <p:anim calcmode="lin" valueType="num">
                                      <p:cBhvr>
                                        <p:cTn id="110" dur="1000" fill="hold"/>
                                        <p:tgtEl>
                                          <p:spTgt spid="54"/>
                                        </p:tgtEl>
                                        <p:attrNameLst>
                                          <p:attrName>style.rotation</p:attrName>
                                        </p:attrNameLst>
                                      </p:cBhvr>
                                      <p:tavLst>
                                        <p:tav tm="0">
                                          <p:val>
                                            <p:fltVal val="90"/>
                                          </p:val>
                                        </p:tav>
                                        <p:tav tm="100000">
                                          <p:val>
                                            <p:fltVal val="0"/>
                                          </p:val>
                                        </p:tav>
                                      </p:tavLst>
                                    </p:anim>
                                    <p:animEffect transition="in" filter="fade">
                                      <p:cBhvr>
                                        <p:cTn id="111" dur="1000"/>
                                        <p:tgtEl>
                                          <p:spTgt spid="54"/>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 calcmode="lin" valueType="num">
                                      <p:cBhvr>
                                        <p:cTn id="114" dur="1000" fill="hold"/>
                                        <p:tgtEl>
                                          <p:spTgt spid="55"/>
                                        </p:tgtEl>
                                        <p:attrNameLst>
                                          <p:attrName>ppt_w</p:attrName>
                                        </p:attrNameLst>
                                      </p:cBhvr>
                                      <p:tavLst>
                                        <p:tav tm="0">
                                          <p:val>
                                            <p:fltVal val="0"/>
                                          </p:val>
                                        </p:tav>
                                        <p:tav tm="100000">
                                          <p:val>
                                            <p:strVal val="#ppt_w"/>
                                          </p:val>
                                        </p:tav>
                                      </p:tavLst>
                                    </p:anim>
                                    <p:anim calcmode="lin" valueType="num">
                                      <p:cBhvr>
                                        <p:cTn id="115" dur="1000" fill="hold"/>
                                        <p:tgtEl>
                                          <p:spTgt spid="55"/>
                                        </p:tgtEl>
                                        <p:attrNameLst>
                                          <p:attrName>ppt_h</p:attrName>
                                        </p:attrNameLst>
                                      </p:cBhvr>
                                      <p:tavLst>
                                        <p:tav tm="0">
                                          <p:val>
                                            <p:fltVal val="0"/>
                                          </p:val>
                                        </p:tav>
                                        <p:tav tm="100000">
                                          <p:val>
                                            <p:strVal val="#ppt_h"/>
                                          </p:val>
                                        </p:tav>
                                      </p:tavLst>
                                    </p:anim>
                                    <p:anim calcmode="lin" valueType="num">
                                      <p:cBhvr>
                                        <p:cTn id="116" dur="1000" fill="hold"/>
                                        <p:tgtEl>
                                          <p:spTgt spid="55"/>
                                        </p:tgtEl>
                                        <p:attrNameLst>
                                          <p:attrName>style.rotation</p:attrName>
                                        </p:attrNameLst>
                                      </p:cBhvr>
                                      <p:tavLst>
                                        <p:tav tm="0">
                                          <p:val>
                                            <p:fltVal val="90"/>
                                          </p:val>
                                        </p:tav>
                                        <p:tav tm="100000">
                                          <p:val>
                                            <p:fltVal val="0"/>
                                          </p:val>
                                        </p:tav>
                                      </p:tavLst>
                                    </p:anim>
                                    <p:animEffect transition="in" filter="fade">
                                      <p:cBhvr>
                                        <p:cTn id="117" dur="1000"/>
                                        <p:tgtEl>
                                          <p:spTgt spid="55"/>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6"/>
                                        </p:tgtEl>
                                        <p:attrNameLst>
                                          <p:attrName>style.visibility</p:attrName>
                                        </p:attrNameLst>
                                      </p:cBhvr>
                                      <p:to>
                                        <p:strVal val="visible"/>
                                      </p:to>
                                    </p:set>
                                    <p:anim calcmode="lin" valueType="num">
                                      <p:cBhvr>
                                        <p:cTn id="120" dur="1000" fill="hold"/>
                                        <p:tgtEl>
                                          <p:spTgt spid="56"/>
                                        </p:tgtEl>
                                        <p:attrNameLst>
                                          <p:attrName>ppt_w</p:attrName>
                                        </p:attrNameLst>
                                      </p:cBhvr>
                                      <p:tavLst>
                                        <p:tav tm="0">
                                          <p:val>
                                            <p:fltVal val="0"/>
                                          </p:val>
                                        </p:tav>
                                        <p:tav tm="100000">
                                          <p:val>
                                            <p:strVal val="#ppt_w"/>
                                          </p:val>
                                        </p:tav>
                                      </p:tavLst>
                                    </p:anim>
                                    <p:anim calcmode="lin" valueType="num">
                                      <p:cBhvr>
                                        <p:cTn id="121" dur="1000" fill="hold"/>
                                        <p:tgtEl>
                                          <p:spTgt spid="56"/>
                                        </p:tgtEl>
                                        <p:attrNameLst>
                                          <p:attrName>ppt_h</p:attrName>
                                        </p:attrNameLst>
                                      </p:cBhvr>
                                      <p:tavLst>
                                        <p:tav tm="0">
                                          <p:val>
                                            <p:fltVal val="0"/>
                                          </p:val>
                                        </p:tav>
                                        <p:tav tm="100000">
                                          <p:val>
                                            <p:strVal val="#ppt_h"/>
                                          </p:val>
                                        </p:tav>
                                      </p:tavLst>
                                    </p:anim>
                                    <p:anim calcmode="lin" valueType="num">
                                      <p:cBhvr>
                                        <p:cTn id="122" dur="1000" fill="hold"/>
                                        <p:tgtEl>
                                          <p:spTgt spid="56"/>
                                        </p:tgtEl>
                                        <p:attrNameLst>
                                          <p:attrName>style.rotation</p:attrName>
                                        </p:attrNameLst>
                                      </p:cBhvr>
                                      <p:tavLst>
                                        <p:tav tm="0">
                                          <p:val>
                                            <p:fltVal val="90"/>
                                          </p:val>
                                        </p:tav>
                                        <p:tav tm="100000">
                                          <p:val>
                                            <p:fltVal val="0"/>
                                          </p:val>
                                        </p:tav>
                                      </p:tavLst>
                                    </p:anim>
                                    <p:animEffect transition="in" filter="fade">
                                      <p:cBhvr>
                                        <p:cTn id="123" dur="1000"/>
                                        <p:tgtEl>
                                          <p:spTgt spid="56"/>
                                        </p:tgtEl>
                                      </p:cBhvr>
                                    </p:animEffect>
                                  </p:childTnLst>
                                </p:cTn>
                              </p:par>
                              <p:par>
                                <p:cTn id="124" presetID="31" presetClass="entr" presetSubtype="0" fill="hold" grpId="0" nodeType="with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p:cTn id="126" dur="1000" fill="hold"/>
                                        <p:tgtEl>
                                          <p:spTgt spid="57"/>
                                        </p:tgtEl>
                                        <p:attrNameLst>
                                          <p:attrName>ppt_w</p:attrName>
                                        </p:attrNameLst>
                                      </p:cBhvr>
                                      <p:tavLst>
                                        <p:tav tm="0">
                                          <p:val>
                                            <p:fltVal val="0"/>
                                          </p:val>
                                        </p:tav>
                                        <p:tav tm="100000">
                                          <p:val>
                                            <p:strVal val="#ppt_w"/>
                                          </p:val>
                                        </p:tav>
                                      </p:tavLst>
                                    </p:anim>
                                    <p:anim calcmode="lin" valueType="num">
                                      <p:cBhvr>
                                        <p:cTn id="127" dur="1000" fill="hold"/>
                                        <p:tgtEl>
                                          <p:spTgt spid="57"/>
                                        </p:tgtEl>
                                        <p:attrNameLst>
                                          <p:attrName>ppt_h</p:attrName>
                                        </p:attrNameLst>
                                      </p:cBhvr>
                                      <p:tavLst>
                                        <p:tav tm="0">
                                          <p:val>
                                            <p:fltVal val="0"/>
                                          </p:val>
                                        </p:tav>
                                        <p:tav tm="100000">
                                          <p:val>
                                            <p:strVal val="#ppt_h"/>
                                          </p:val>
                                        </p:tav>
                                      </p:tavLst>
                                    </p:anim>
                                    <p:anim calcmode="lin" valueType="num">
                                      <p:cBhvr>
                                        <p:cTn id="128" dur="1000" fill="hold"/>
                                        <p:tgtEl>
                                          <p:spTgt spid="57"/>
                                        </p:tgtEl>
                                        <p:attrNameLst>
                                          <p:attrName>style.rotation</p:attrName>
                                        </p:attrNameLst>
                                      </p:cBhvr>
                                      <p:tavLst>
                                        <p:tav tm="0">
                                          <p:val>
                                            <p:fltVal val="90"/>
                                          </p:val>
                                        </p:tav>
                                        <p:tav tm="100000">
                                          <p:val>
                                            <p:fltVal val="0"/>
                                          </p:val>
                                        </p:tav>
                                      </p:tavLst>
                                    </p:anim>
                                    <p:animEffect transition="in" filter="fade">
                                      <p:cBhvr>
                                        <p:cTn id="129" dur="1000"/>
                                        <p:tgtEl>
                                          <p:spTgt spid="57"/>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 calcmode="lin" valueType="num">
                                      <p:cBhvr>
                                        <p:cTn id="132" dur="1000" fill="hold"/>
                                        <p:tgtEl>
                                          <p:spTgt spid="58"/>
                                        </p:tgtEl>
                                        <p:attrNameLst>
                                          <p:attrName>ppt_w</p:attrName>
                                        </p:attrNameLst>
                                      </p:cBhvr>
                                      <p:tavLst>
                                        <p:tav tm="0">
                                          <p:val>
                                            <p:fltVal val="0"/>
                                          </p:val>
                                        </p:tav>
                                        <p:tav tm="100000">
                                          <p:val>
                                            <p:strVal val="#ppt_w"/>
                                          </p:val>
                                        </p:tav>
                                      </p:tavLst>
                                    </p:anim>
                                    <p:anim calcmode="lin" valueType="num">
                                      <p:cBhvr>
                                        <p:cTn id="133" dur="1000" fill="hold"/>
                                        <p:tgtEl>
                                          <p:spTgt spid="58"/>
                                        </p:tgtEl>
                                        <p:attrNameLst>
                                          <p:attrName>ppt_h</p:attrName>
                                        </p:attrNameLst>
                                      </p:cBhvr>
                                      <p:tavLst>
                                        <p:tav tm="0">
                                          <p:val>
                                            <p:fltVal val="0"/>
                                          </p:val>
                                        </p:tav>
                                        <p:tav tm="100000">
                                          <p:val>
                                            <p:strVal val="#ppt_h"/>
                                          </p:val>
                                        </p:tav>
                                      </p:tavLst>
                                    </p:anim>
                                    <p:anim calcmode="lin" valueType="num">
                                      <p:cBhvr>
                                        <p:cTn id="134" dur="1000" fill="hold"/>
                                        <p:tgtEl>
                                          <p:spTgt spid="58"/>
                                        </p:tgtEl>
                                        <p:attrNameLst>
                                          <p:attrName>style.rotation</p:attrName>
                                        </p:attrNameLst>
                                      </p:cBhvr>
                                      <p:tavLst>
                                        <p:tav tm="0">
                                          <p:val>
                                            <p:fltVal val="90"/>
                                          </p:val>
                                        </p:tav>
                                        <p:tav tm="100000">
                                          <p:val>
                                            <p:fltVal val="0"/>
                                          </p:val>
                                        </p:tav>
                                      </p:tavLst>
                                    </p:anim>
                                    <p:animEffect transition="in" filter="fade">
                                      <p:cBhvr>
                                        <p:cTn id="135" dur="1000"/>
                                        <p:tgtEl>
                                          <p:spTgt spid="58"/>
                                        </p:tgtEl>
                                      </p:cBhvr>
                                    </p:animEffect>
                                  </p:childTnLst>
                                </p:cTn>
                              </p:par>
                              <p:par>
                                <p:cTn id="136" presetID="31"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 calcmode="lin" valueType="num">
                                      <p:cBhvr>
                                        <p:cTn id="138" dur="1000" fill="hold"/>
                                        <p:tgtEl>
                                          <p:spTgt spid="59"/>
                                        </p:tgtEl>
                                        <p:attrNameLst>
                                          <p:attrName>ppt_w</p:attrName>
                                        </p:attrNameLst>
                                      </p:cBhvr>
                                      <p:tavLst>
                                        <p:tav tm="0">
                                          <p:val>
                                            <p:fltVal val="0"/>
                                          </p:val>
                                        </p:tav>
                                        <p:tav tm="100000">
                                          <p:val>
                                            <p:strVal val="#ppt_w"/>
                                          </p:val>
                                        </p:tav>
                                      </p:tavLst>
                                    </p:anim>
                                    <p:anim calcmode="lin" valueType="num">
                                      <p:cBhvr>
                                        <p:cTn id="139" dur="1000" fill="hold"/>
                                        <p:tgtEl>
                                          <p:spTgt spid="59"/>
                                        </p:tgtEl>
                                        <p:attrNameLst>
                                          <p:attrName>ppt_h</p:attrName>
                                        </p:attrNameLst>
                                      </p:cBhvr>
                                      <p:tavLst>
                                        <p:tav tm="0">
                                          <p:val>
                                            <p:fltVal val="0"/>
                                          </p:val>
                                        </p:tav>
                                        <p:tav tm="100000">
                                          <p:val>
                                            <p:strVal val="#ppt_h"/>
                                          </p:val>
                                        </p:tav>
                                      </p:tavLst>
                                    </p:anim>
                                    <p:anim calcmode="lin" valueType="num">
                                      <p:cBhvr>
                                        <p:cTn id="140" dur="1000" fill="hold"/>
                                        <p:tgtEl>
                                          <p:spTgt spid="59"/>
                                        </p:tgtEl>
                                        <p:attrNameLst>
                                          <p:attrName>style.rotation</p:attrName>
                                        </p:attrNameLst>
                                      </p:cBhvr>
                                      <p:tavLst>
                                        <p:tav tm="0">
                                          <p:val>
                                            <p:fltVal val="90"/>
                                          </p:val>
                                        </p:tav>
                                        <p:tav tm="100000">
                                          <p:val>
                                            <p:fltVal val="0"/>
                                          </p:val>
                                        </p:tav>
                                      </p:tavLst>
                                    </p:anim>
                                    <p:animEffect transition="in" filter="fade">
                                      <p:cBhvr>
                                        <p:cTn id="141" dur="1000"/>
                                        <p:tgtEl>
                                          <p:spTgt spid="59"/>
                                        </p:tgtEl>
                                      </p:cBhvr>
                                    </p:animEffect>
                                  </p:childTnLst>
                                </p:cTn>
                              </p:par>
                              <p:par>
                                <p:cTn id="142" presetID="31" presetClass="entr" presetSubtype="0" fill="hold" grpId="0" nodeType="withEffect">
                                  <p:stCondLst>
                                    <p:cond delay="0"/>
                                  </p:stCondLst>
                                  <p:childTnLst>
                                    <p:set>
                                      <p:cBhvr>
                                        <p:cTn id="143" dur="1" fill="hold">
                                          <p:stCondLst>
                                            <p:cond delay="0"/>
                                          </p:stCondLst>
                                        </p:cTn>
                                        <p:tgtEl>
                                          <p:spTgt spid="60"/>
                                        </p:tgtEl>
                                        <p:attrNameLst>
                                          <p:attrName>style.visibility</p:attrName>
                                        </p:attrNameLst>
                                      </p:cBhvr>
                                      <p:to>
                                        <p:strVal val="visible"/>
                                      </p:to>
                                    </p:set>
                                    <p:anim calcmode="lin" valueType="num">
                                      <p:cBhvr>
                                        <p:cTn id="144" dur="1000" fill="hold"/>
                                        <p:tgtEl>
                                          <p:spTgt spid="60"/>
                                        </p:tgtEl>
                                        <p:attrNameLst>
                                          <p:attrName>ppt_w</p:attrName>
                                        </p:attrNameLst>
                                      </p:cBhvr>
                                      <p:tavLst>
                                        <p:tav tm="0">
                                          <p:val>
                                            <p:fltVal val="0"/>
                                          </p:val>
                                        </p:tav>
                                        <p:tav tm="100000">
                                          <p:val>
                                            <p:strVal val="#ppt_w"/>
                                          </p:val>
                                        </p:tav>
                                      </p:tavLst>
                                    </p:anim>
                                    <p:anim calcmode="lin" valueType="num">
                                      <p:cBhvr>
                                        <p:cTn id="145" dur="1000" fill="hold"/>
                                        <p:tgtEl>
                                          <p:spTgt spid="60"/>
                                        </p:tgtEl>
                                        <p:attrNameLst>
                                          <p:attrName>ppt_h</p:attrName>
                                        </p:attrNameLst>
                                      </p:cBhvr>
                                      <p:tavLst>
                                        <p:tav tm="0">
                                          <p:val>
                                            <p:fltVal val="0"/>
                                          </p:val>
                                        </p:tav>
                                        <p:tav tm="100000">
                                          <p:val>
                                            <p:strVal val="#ppt_h"/>
                                          </p:val>
                                        </p:tav>
                                      </p:tavLst>
                                    </p:anim>
                                    <p:anim calcmode="lin" valueType="num">
                                      <p:cBhvr>
                                        <p:cTn id="146" dur="1000" fill="hold"/>
                                        <p:tgtEl>
                                          <p:spTgt spid="60"/>
                                        </p:tgtEl>
                                        <p:attrNameLst>
                                          <p:attrName>style.rotation</p:attrName>
                                        </p:attrNameLst>
                                      </p:cBhvr>
                                      <p:tavLst>
                                        <p:tav tm="0">
                                          <p:val>
                                            <p:fltVal val="90"/>
                                          </p:val>
                                        </p:tav>
                                        <p:tav tm="100000">
                                          <p:val>
                                            <p:fltVal val="0"/>
                                          </p:val>
                                        </p:tav>
                                      </p:tavLst>
                                    </p:anim>
                                    <p:animEffect transition="in" filter="fade">
                                      <p:cBhvr>
                                        <p:cTn id="147" dur="1000"/>
                                        <p:tgtEl>
                                          <p:spTgt spid="60"/>
                                        </p:tgtEl>
                                      </p:cBhvr>
                                    </p:animEffect>
                                  </p:childTnLst>
                                </p:cTn>
                              </p:par>
                              <p:par>
                                <p:cTn id="148" presetID="31" presetClass="entr" presetSubtype="0" fill="hold" grpId="0" nodeType="withEffect">
                                  <p:stCondLst>
                                    <p:cond delay="0"/>
                                  </p:stCondLst>
                                  <p:childTnLst>
                                    <p:set>
                                      <p:cBhvr>
                                        <p:cTn id="149" dur="1" fill="hold">
                                          <p:stCondLst>
                                            <p:cond delay="0"/>
                                          </p:stCondLst>
                                        </p:cTn>
                                        <p:tgtEl>
                                          <p:spTgt spid="61"/>
                                        </p:tgtEl>
                                        <p:attrNameLst>
                                          <p:attrName>style.visibility</p:attrName>
                                        </p:attrNameLst>
                                      </p:cBhvr>
                                      <p:to>
                                        <p:strVal val="visible"/>
                                      </p:to>
                                    </p:set>
                                    <p:anim calcmode="lin" valueType="num">
                                      <p:cBhvr>
                                        <p:cTn id="150" dur="1000" fill="hold"/>
                                        <p:tgtEl>
                                          <p:spTgt spid="61"/>
                                        </p:tgtEl>
                                        <p:attrNameLst>
                                          <p:attrName>ppt_w</p:attrName>
                                        </p:attrNameLst>
                                      </p:cBhvr>
                                      <p:tavLst>
                                        <p:tav tm="0">
                                          <p:val>
                                            <p:fltVal val="0"/>
                                          </p:val>
                                        </p:tav>
                                        <p:tav tm="100000">
                                          <p:val>
                                            <p:strVal val="#ppt_w"/>
                                          </p:val>
                                        </p:tav>
                                      </p:tavLst>
                                    </p:anim>
                                    <p:anim calcmode="lin" valueType="num">
                                      <p:cBhvr>
                                        <p:cTn id="151" dur="1000" fill="hold"/>
                                        <p:tgtEl>
                                          <p:spTgt spid="61"/>
                                        </p:tgtEl>
                                        <p:attrNameLst>
                                          <p:attrName>ppt_h</p:attrName>
                                        </p:attrNameLst>
                                      </p:cBhvr>
                                      <p:tavLst>
                                        <p:tav tm="0">
                                          <p:val>
                                            <p:fltVal val="0"/>
                                          </p:val>
                                        </p:tav>
                                        <p:tav tm="100000">
                                          <p:val>
                                            <p:strVal val="#ppt_h"/>
                                          </p:val>
                                        </p:tav>
                                      </p:tavLst>
                                    </p:anim>
                                    <p:anim calcmode="lin" valueType="num">
                                      <p:cBhvr>
                                        <p:cTn id="152" dur="1000" fill="hold"/>
                                        <p:tgtEl>
                                          <p:spTgt spid="61"/>
                                        </p:tgtEl>
                                        <p:attrNameLst>
                                          <p:attrName>style.rotation</p:attrName>
                                        </p:attrNameLst>
                                      </p:cBhvr>
                                      <p:tavLst>
                                        <p:tav tm="0">
                                          <p:val>
                                            <p:fltVal val="90"/>
                                          </p:val>
                                        </p:tav>
                                        <p:tav tm="100000">
                                          <p:val>
                                            <p:fltVal val="0"/>
                                          </p:val>
                                        </p:tav>
                                      </p:tavLst>
                                    </p:anim>
                                    <p:animEffect transition="in" filter="fade">
                                      <p:cBhvr>
                                        <p:cTn id="153" dur="1000"/>
                                        <p:tgtEl>
                                          <p:spTgt spid="61"/>
                                        </p:tgtEl>
                                      </p:cBhvr>
                                    </p:animEffect>
                                  </p:childTnLst>
                                </p:cTn>
                              </p:par>
                              <p:par>
                                <p:cTn id="154" presetID="31" presetClass="entr" presetSubtype="0" fill="hold" grpId="0" nodeType="withEffect">
                                  <p:stCondLst>
                                    <p:cond delay="0"/>
                                  </p:stCondLst>
                                  <p:childTnLst>
                                    <p:set>
                                      <p:cBhvr>
                                        <p:cTn id="155" dur="1" fill="hold">
                                          <p:stCondLst>
                                            <p:cond delay="0"/>
                                          </p:stCondLst>
                                        </p:cTn>
                                        <p:tgtEl>
                                          <p:spTgt spid="62"/>
                                        </p:tgtEl>
                                        <p:attrNameLst>
                                          <p:attrName>style.visibility</p:attrName>
                                        </p:attrNameLst>
                                      </p:cBhvr>
                                      <p:to>
                                        <p:strVal val="visible"/>
                                      </p:to>
                                    </p:set>
                                    <p:anim calcmode="lin" valueType="num">
                                      <p:cBhvr>
                                        <p:cTn id="156" dur="1000" fill="hold"/>
                                        <p:tgtEl>
                                          <p:spTgt spid="62"/>
                                        </p:tgtEl>
                                        <p:attrNameLst>
                                          <p:attrName>ppt_w</p:attrName>
                                        </p:attrNameLst>
                                      </p:cBhvr>
                                      <p:tavLst>
                                        <p:tav tm="0">
                                          <p:val>
                                            <p:fltVal val="0"/>
                                          </p:val>
                                        </p:tav>
                                        <p:tav tm="100000">
                                          <p:val>
                                            <p:strVal val="#ppt_w"/>
                                          </p:val>
                                        </p:tav>
                                      </p:tavLst>
                                    </p:anim>
                                    <p:anim calcmode="lin" valueType="num">
                                      <p:cBhvr>
                                        <p:cTn id="157" dur="1000" fill="hold"/>
                                        <p:tgtEl>
                                          <p:spTgt spid="62"/>
                                        </p:tgtEl>
                                        <p:attrNameLst>
                                          <p:attrName>ppt_h</p:attrName>
                                        </p:attrNameLst>
                                      </p:cBhvr>
                                      <p:tavLst>
                                        <p:tav tm="0">
                                          <p:val>
                                            <p:fltVal val="0"/>
                                          </p:val>
                                        </p:tav>
                                        <p:tav tm="100000">
                                          <p:val>
                                            <p:strVal val="#ppt_h"/>
                                          </p:val>
                                        </p:tav>
                                      </p:tavLst>
                                    </p:anim>
                                    <p:anim calcmode="lin" valueType="num">
                                      <p:cBhvr>
                                        <p:cTn id="158" dur="1000" fill="hold"/>
                                        <p:tgtEl>
                                          <p:spTgt spid="62"/>
                                        </p:tgtEl>
                                        <p:attrNameLst>
                                          <p:attrName>style.rotation</p:attrName>
                                        </p:attrNameLst>
                                      </p:cBhvr>
                                      <p:tavLst>
                                        <p:tav tm="0">
                                          <p:val>
                                            <p:fltVal val="90"/>
                                          </p:val>
                                        </p:tav>
                                        <p:tav tm="100000">
                                          <p:val>
                                            <p:fltVal val="0"/>
                                          </p:val>
                                        </p:tav>
                                      </p:tavLst>
                                    </p:anim>
                                    <p:animEffect transition="in" filter="fade">
                                      <p:cBhvr>
                                        <p:cTn id="159" dur="1000"/>
                                        <p:tgtEl>
                                          <p:spTgt spid="62"/>
                                        </p:tgtEl>
                                      </p:cBhvr>
                                    </p:animEffect>
                                  </p:childTnLst>
                                </p:cTn>
                              </p:par>
                              <p:par>
                                <p:cTn id="160" presetID="31" presetClass="entr" presetSubtype="0" fill="hold" grpId="0" nodeType="withEffect">
                                  <p:stCondLst>
                                    <p:cond delay="0"/>
                                  </p:stCondLst>
                                  <p:childTnLst>
                                    <p:set>
                                      <p:cBhvr>
                                        <p:cTn id="161" dur="1" fill="hold">
                                          <p:stCondLst>
                                            <p:cond delay="0"/>
                                          </p:stCondLst>
                                        </p:cTn>
                                        <p:tgtEl>
                                          <p:spTgt spid="63"/>
                                        </p:tgtEl>
                                        <p:attrNameLst>
                                          <p:attrName>style.visibility</p:attrName>
                                        </p:attrNameLst>
                                      </p:cBhvr>
                                      <p:to>
                                        <p:strVal val="visible"/>
                                      </p:to>
                                    </p:set>
                                    <p:anim calcmode="lin" valueType="num">
                                      <p:cBhvr>
                                        <p:cTn id="162" dur="1000" fill="hold"/>
                                        <p:tgtEl>
                                          <p:spTgt spid="63"/>
                                        </p:tgtEl>
                                        <p:attrNameLst>
                                          <p:attrName>ppt_w</p:attrName>
                                        </p:attrNameLst>
                                      </p:cBhvr>
                                      <p:tavLst>
                                        <p:tav tm="0">
                                          <p:val>
                                            <p:fltVal val="0"/>
                                          </p:val>
                                        </p:tav>
                                        <p:tav tm="100000">
                                          <p:val>
                                            <p:strVal val="#ppt_w"/>
                                          </p:val>
                                        </p:tav>
                                      </p:tavLst>
                                    </p:anim>
                                    <p:anim calcmode="lin" valueType="num">
                                      <p:cBhvr>
                                        <p:cTn id="163" dur="1000" fill="hold"/>
                                        <p:tgtEl>
                                          <p:spTgt spid="63"/>
                                        </p:tgtEl>
                                        <p:attrNameLst>
                                          <p:attrName>ppt_h</p:attrName>
                                        </p:attrNameLst>
                                      </p:cBhvr>
                                      <p:tavLst>
                                        <p:tav tm="0">
                                          <p:val>
                                            <p:fltVal val="0"/>
                                          </p:val>
                                        </p:tav>
                                        <p:tav tm="100000">
                                          <p:val>
                                            <p:strVal val="#ppt_h"/>
                                          </p:val>
                                        </p:tav>
                                      </p:tavLst>
                                    </p:anim>
                                    <p:anim calcmode="lin" valueType="num">
                                      <p:cBhvr>
                                        <p:cTn id="164" dur="1000" fill="hold"/>
                                        <p:tgtEl>
                                          <p:spTgt spid="63"/>
                                        </p:tgtEl>
                                        <p:attrNameLst>
                                          <p:attrName>style.rotation</p:attrName>
                                        </p:attrNameLst>
                                      </p:cBhvr>
                                      <p:tavLst>
                                        <p:tav tm="0">
                                          <p:val>
                                            <p:fltVal val="90"/>
                                          </p:val>
                                        </p:tav>
                                        <p:tav tm="100000">
                                          <p:val>
                                            <p:fltVal val="0"/>
                                          </p:val>
                                        </p:tav>
                                      </p:tavLst>
                                    </p:anim>
                                    <p:animEffect transition="in" filter="fade">
                                      <p:cBhvr>
                                        <p:cTn id="165" dur="1000"/>
                                        <p:tgtEl>
                                          <p:spTgt spid="63"/>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64"/>
                                        </p:tgtEl>
                                        <p:attrNameLst>
                                          <p:attrName>style.visibility</p:attrName>
                                        </p:attrNameLst>
                                      </p:cBhvr>
                                      <p:to>
                                        <p:strVal val="visible"/>
                                      </p:to>
                                    </p:set>
                                    <p:anim calcmode="lin" valueType="num">
                                      <p:cBhvr>
                                        <p:cTn id="168" dur="1000" fill="hold"/>
                                        <p:tgtEl>
                                          <p:spTgt spid="64"/>
                                        </p:tgtEl>
                                        <p:attrNameLst>
                                          <p:attrName>ppt_w</p:attrName>
                                        </p:attrNameLst>
                                      </p:cBhvr>
                                      <p:tavLst>
                                        <p:tav tm="0">
                                          <p:val>
                                            <p:fltVal val="0"/>
                                          </p:val>
                                        </p:tav>
                                        <p:tav tm="100000">
                                          <p:val>
                                            <p:strVal val="#ppt_w"/>
                                          </p:val>
                                        </p:tav>
                                      </p:tavLst>
                                    </p:anim>
                                    <p:anim calcmode="lin" valueType="num">
                                      <p:cBhvr>
                                        <p:cTn id="169" dur="1000" fill="hold"/>
                                        <p:tgtEl>
                                          <p:spTgt spid="64"/>
                                        </p:tgtEl>
                                        <p:attrNameLst>
                                          <p:attrName>ppt_h</p:attrName>
                                        </p:attrNameLst>
                                      </p:cBhvr>
                                      <p:tavLst>
                                        <p:tav tm="0">
                                          <p:val>
                                            <p:fltVal val="0"/>
                                          </p:val>
                                        </p:tav>
                                        <p:tav tm="100000">
                                          <p:val>
                                            <p:strVal val="#ppt_h"/>
                                          </p:val>
                                        </p:tav>
                                      </p:tavLst>
                                    </p:anim>
                                    <p:anim calcmode="lin" valueType="num">
                                      <p:cBhvr>
                                        <p:cTn id="170" dur="1000" fill="hold"/>
                                        <p:tgtEl>
                                          <p:spTgt spid="64"/>
                                        </p:tgtEl>
                                        <p:attrNameLst>
                                          <p:attrName>style.rotation</p:attrName>
                                        </p:attrNameLst>
                                      </p:cBhvr>
                                      <p:tavLst>
                                        <p:tav tm="0">
                                          <p:val>
                                            <p:fltVal val="90"/>
                                          </p:val>
                                        </p:tav>
                                        <p:tav tm="100000">
                                          <p:val>
                                            <p:fltVal val="0"/>
                                          </p:val>
                                        </p:tav>
                                      </p:tavLst>
                                    </p:anim>
                                    <p:animEffect transition="in" filter="fade">
                                      <p:cBhvr>
                                        <p:cTn id="171" dur="1000"/>
                                        <p:tgtEl>
                                          <p:spTgt spid="64"/>
                                        </p:tgtEl>
                                      </p:cBhvr>
                                    </p:animEffect>
                                  </p:childTnLst>
                                </p:cTn>
                              </p:par>
                            </p:childTnLst>
                          </p:cTn>
                        </p:par>
                        <p:par>
                          <p:cTn id="172" fill="hold">
                            <p:stCondLst>
                              <p:cond delay="2000"/>
                            </p:stCondLst>
                            <p:childTnLst>
                              <p:par>
                                <p:cTn id="173" presetID="42" presetClass="entr" presetSubtype="0" fill="hold" grpId="0" nodeType="afterEffect">
                                  <p:stCondLst>
                                    <p:cond delay="0"/>
                                  </p:stCondLst>
                                  <p:childTnLst>
                                    <p:set>
                                      <p:cBhvr>
                                        <p:cTn id="174" dur="1" fill="hold">
                                          <p:stCondLst>
                                            <p:cond delay="0"/>
                                          </p:stCondLst>
                                        </p:cTn>
                                        <p:tgtEl>
                                          <p:spTgt spid="2"/>
                                        </p:tgtEl>
                                        <p:attrNameLst>
                                          <p:attrName>style.visibility</p:attrName>
                                        </p:attrNameLst>
                                      </p:cBhvr>
                                      <p:to>
                                        <p:strVal val="visible"/>
                                      </p:to>
                                    </p:set>
                                    <p:animEffect transition="in" filter="fade">
                                      <p:cBhvr>
                                        <p:cTn id="175" dur="1000"/>
                                        <p:tgtEl>
                                          <p:spTgt spid="2"/>
                                        </p:tgtEl>
                                      </p:cBhvr>
                                    </p:animEffect>
                                    <p:anim calcmode="lin" valueType="num">
                                      <p:cBhvr>
                                        <p:cTn id="176" dur="1000" fill="hold"/>
                                        <p:tgtEl>
                                          <p:spTgt spid="2"/>
                                        </p:tgtEl>
                                        <p:attrNameLst>
                                          <p:attrName>ppt_x</p:attrName>
                                        </p:attrNameLst>
                                      </p:cBhvr>
                                      <p:tavLst>
                                        <p:tav tm="0">
                                          <p:val>
                                            <p:strVal val="#ppt_x"/>
                                          </p:val>
                                        </p:tav>
                                        <p:tav tm="100000">
                                          <p:val>
                                            <p:strVal val="#ppt_x"/>
                                          </p:val>
                                        </p:tav>
                                      </p:tavLst>
                                    </p:anim>
                                    <p:anim calcmode="lin" valueType="num">
                                      <p:cBhvr>
                                        <p:cTn id="177" dur="1000" fill="hold"/>
                                        <p:tgtEl>
                                          <p:spTgt spid="2"/>
                                        </p:tgtEl>
                                        <p:attrNameLst>
                                          <p:attrName>ppt_y</p:attrName>
                                        </p:attrNameLst>
                                      </p:cBhvr>
                                      <p:tavLst>
                                        <p:tav tm="0">
                                          <p:val>
                                            <p:strVal val="#ppt_y+.1"/>
                                          </p:val>
                                        </p:tav>
                                        <p:tav tm="100000">
                                          <p:val>
                                            <p:strVal val="#ppt_y"/>
                                          </p:val>
                                        </p:tav>
                                      </p:tavLst>
                                    </p:anim>
                                  </p:childTnLst>
                                </p:cTn>
                              </p:par>
                            </p:childTnLst>
                          </p:cTn>
                        </p:par>
                        <p:par>
                          <p:cTn id="178" fill="hold">
                            <p:stCondLst>
                              <p:cond delay="3000"/>
                            </p:stCondLst>
                            <p:childTnLst>
                              <p:par>
                                <p:cTn id="179" presetID="42" presetClass="entr" presetSubtype="0" fill="hold" grpId="0" nodeType="afterEffect">
                                  <p:stCondLst>
                                    <p:cond delay="0"/>
                                  </p:stCondLst>
                                  <p:childTnLst>
                                    <p:set>
                                      <p:cBhvr>
                                        <p:cTn id="180" dur="1" fill="hold">
                                          <p:stCondLst>
                                            <p:cond delay="0"/>
                                          </p:stCondLst>
                                        </p:cTn>
                                        <p:tgtEl>
                                          <p:spTgt spid="21"/>
                                        </p:tgtEl>
                                        <p:attrNameLst>
                                          <p:attrName>style.visibility</p:attrName>
                                        </p:attrNameLst>
                                      </p:cBhvr>
                                      <p:to>
                                        <p:strVal val="visible"/>
                                      </p:to>
                                    </p:set>
                                    <p:animEffect transition="in" filter="fade">
                                      <p:cBhvr>
                                        <p:cTn id="181" dur="1000"/>
                                        <p:tgtEl>
                                          <p:spTgt spid="21"/>
                                        </p:tgtEl>
                                      </p:cBhvr>
                                    </p:animEffect>
                                    <p:anim calcmode="lin" valueType="num">
                                      <p:cBhvr>
                                        <p:cTn id="182" dur="1000" fill="hold"/>
                                        <p:tgtEl>
                                          <p:spTgt spid="21"/>
                                        </p:tgtEl>
                                        <p:attrNameLst>
                                          <p:attrName>ppt_x</p:attrName>
                                        </p:attrNameLst>
                                      </p:cBhvr>
                                      <p:tavLst>
                                        <p:tav tm="0">
                                          <p:val>
                                            <p:strVal val="#ppt_x"/>
                                          </p:val>
                                        </p:tav>
                                        <p:tav tm="100000">
                                          <p:val>
                                            <p:strVal val="#ppt_x"/>
                                          </p:val>
                                        </p:tav>
                                      </p:tavLst>
                                    </p:anim>
                                    <p:anim calcmode="lin" valueType="num">
                                      <p:cBhvr>
                                        <p:cTn id="183" dur="1000" fill="hold"/>
                                        <p:tgtEl>
                                          <p:spTgt spid="21"/>
                                        </p:tgtEl>
                                        <p:attrNameLst>
                                          <p:attrName>ppt_y</p:attrName>
                                        </p:attrNameLst>
                                      </p:cBhvr>
                                      <p:tavLst>
                                        <p:tav tm="0">
                                          <p:val>
                                            <p:strVal val="#ppt_y+.1"/>
                                          </p:val>
                                        </p:tav>
                                        <p:tav tm="100000">
                                          <p:val>
                                            <p:strVal val="#ppt_y"/>
                                          </p:val>
                                        </p:tav>
                                      </p:tavLst>
                                    </p:anim>
                                  </p:childTnLst>
                                </p:cTn>
                              </p:par>
                            </p:childTnLst>
                          </p:cTn>
                        </p:par>
                        <p:par>
                          <p:cTn id="184" fill="hold">
                            <p:stCondLst>
                              <p:cond delay="4000"/>
                            </p:stCondLst>
                            <p:childTnLst>
                              <p:par>
                                <p:cTn id="185" presetID="42" presetClass="entr" presetSubtype="0" fill="hold" grpId="0" nodeType="afterEffect">
                                  <p:stCondLst>
                                    <p:cond delay="0"/>
                                  </p:stCondLst>
                                  <p:childTnLst>
                                    <p:set>
                                      <p:cBhvr>
                                        <p:cTn id="186" dur="1" fill="hold">
                                          <p:stCondLst>
                                            <p:cond delay="0"/>
                                          </p:stCondLst>
                                        </p:cTn>
                                        <p:tgtEl>
                                          <p:spTgt spid="23"/>
                                        </p:tgtEl>
                                        <p:attrNameLst>
                                          <p:attrName>style.visibility</p:attrName>
                                        </p:attrNameLst>
                                      </p:cBhvr>
                                      <p:to>
                                        <p:strVal val="visible"/>
                                      </p:to>
                                    </p:set>
                                    <p:animEffect transition="in" filter="fade">
                                      <p:cBhvr>
                                        <p:cTn id="187" dur="1000"/>
                                        <p:tgtEl>
                                          <p:spTgt spid="23"/>
                                        </p:tgtEl>
                                      </p:cBhvr>
                                    </p:animEffect>
                                    <p:anim calcmode="lin" valueType="num">
                                      <p:cBhvr>
                                        <p:cTn id="188" dur="1000" fill="hold"/>
                                        <p:tgtEl>
                                          <p:spTgt spid="23"/>
                                        </p:tgtEl>
                                        <p:attrNameLst>
                                          <p:attrName>ppt_x</p:attrName>
                                        </p:attrNameLst>
                                      </p:cBhvr>
                                      <p:tavLst>
                                        <p:tav tm="0">
                                          <p:val>
                                            <p:strVal val="#ppt_x"/>
                                          </p:val>
                                        </p:tav>
                                        <p:tav tm="100000">
                                          <p:val>
                                            <p:strVal val="#ppt_x"/>
                                          </p:val>
                                        </p:tav>
                                      </p:tavLst>
                                    </p:anim>
                                    <p:anim calcmode="lin" valueType="num">
                                      <p:cBhvr>
                                        <p:cTn id="189" dur="1000" fill="hold"/>
                                        <p:tgtEl>
                                          <p:spTgt spid="23"/>
                                        </p:tgtEl>
                                        <p:attrNameLst>
                                          <p:attrName>ppt_y</p:attrName>
                                        </p:attrNameLst>
                                      </p:cBhvr>
                                      <p:tavLst>
                                        <p:tav tm="0">
                                          <p:val>
                                            <p:strVal val="#ppt_y+.1"/>
                                          </p:val>
                                        </p:tav>
                                        <p:tav tm="100000">
                                          <p:val>
                                            <p:strVal val="#ppt_y"/>
                                          </p:val>
                                        </p:tav>
                                      </p:tavLst>
                                    </p:anim>
                                  </p:childTnLst>
                                </p:cTn>
                              </p:par>
                            </p:childTnLst>
                          </p:cTn>
                        </p:par>
                        <p:par>
                          <p:cTn id="190" fill="hold">
                            <p:stCondLst>
                              <p:cond delay="5000"/>
                            </p:stCondLst>
                            <p:childTnLst>
                              <p:par>
                                <p:cTn id="191" presetID="42" presetClass="entr" presetSubtype="0" fill="hold" grpId="0" nodeType="afterEffect">
                                  <p:stCondLst>
                                    <p:cond delay="0"/>
                                  </p:stCondLst>
                                  <p:childTnLst>
                                    <p:set>
                                      <p:cBhvr>
                                        <p:cTn id="192" dur="1" fill="hold">
                                          <p:stCondLst>
                                            <p:cond delay="0"/>
                                          </p:stCondLst>
                                        </p:cTn>
                                        <p:tgtEl>
                                          <p:spTgt spid="25"/>
                                        </p:tgtEl>
                                        <p:attrNameLst>
                                          <p:attrName>style.visibility</p:attrName>
                                        </p:attrNameLst>
                                      </p:cBhvr>
                                      <p:to>
                                        <p:strVal val="visible"/>
                                      </p:to>
                                    </p:set>
                                    <p:animEffect transition="in" filter="fade">
                                      <p:cBhvr>
                                        <p:cTn id="193" dur="1000"/>
                                        <p:tgtEl>
                                          <p:spTgt spid="25"/>
                                        </p:tgtEl>
                                      </p:cBhvr>
                                    </p:animEffect>
                                    <p:anim calcmode="lin" valueType="num">
                                      <p:cBhvr>
                                        <p:cTn id="194" dur="1000" fill="hold"/>
                                        <p:tgtEl>
                                          <p:spTgt spid="25"/>
                                        </p:tgtEl>
                                        <p:attrNameLst>
                                          <p:attrName>ppt_x</p:attrName>
                                        </p:attrNameLst>
                                      </p:cBhvr>
                                      <p:tavLst>
                                        <p:tav tm="0">
                                          <p:val>
                                            <p:strVal val="#ppt_x"/>
                                          </p:val>
                                        </p:tav>
                                        <p:tav tm="100000">
                                          <p:val>
                                            <p:strVal val="#ppt_x"/>
                                          </p:val>
                                        </p:tav>
                                      </p:tavLst>
                                    </p:anim>
                                    <p:anim calcmode="lin" valueType="num">
                                      <p:cBhvr>
                                        <p:cTn id="195" dur="1000" fill="hold"/>
                                        <p:tgtEl>
                                          <p:spTgt spid="25"/>
                                        </p:tgtEl>
                                        <p:attrNameLst>
                                          <p:attrName>ppt_y</p:attrName>
                                        </p:attrNameLst>
                                      </p:cBhvr>
                                      <p:tavLst>
                                        <p:tav tm="0">
                                          <p:val>
                                            <p:strVal val="#ppt_y+.1"/>
                                          </p:val>
                                        </p:tav>
                                        <p:tav tm="100000">
                                          <p:val>
                                            <p:strVal val="#ppt_y"/>
                                          </p:val>
                                        </p:tav>
                                      </p:tavLst>
                                    </p:anim>
                                  </p:childTnLst>
                                </p:cTn>
                              </p:par>
                            </p:childTnLst>
                          </p:cTn>
                        </p:par>
                        <p:par>
                          <p:cTn id="196" fill="hold">
                            <p:stCondLst>
                              <p:cond delay="6000"/>
                            </p:stCondLst>
                            <p:childTnLst>
                              <p:par>
                                <p:cTn id="197" presetID="42" presetClass="entr" presetSubtype="0" fill="hold" grpId="0" nodeType="afterEffect">
                                  <p:stCondLst>
                                    <p:cond delay="0"/>
                                  </p:stCondLst>
                                  <p:childTnLst>
                                    <p:set>
                                      <p:cBhvr>
                                        <p:cTn id="198" dur="1" fill="hold">
                                          <p:stCondLst>
                                            <p:cond delay="0"/>
                                          </p:stCondLst>
                                        </p:cTn>
                                        <p:tgtEl>
                                          <p:spTgt spid="27"/>
                                        </p:tgtEl>
                                        <p:attrNameLst>
                                          <p:attrName>style.visibility</p:attrName>
                                        </p:attrNameLst>
                                      </p:cBhvr>
                                      <p:to>
                                        <p:strVal val="visible"/>
                                      </p:to>
                                    </p:set>
                                    <p:animEffect transition="in" filter="fade">
                                      <p:cBhvr>
                                        <p:cTn id="199" dur="1000"/>
                                        <p:tgtEl>
                                          <p:spTgt spid="27"/>
                                        </p:tgtEl>
                                      </p:cBhvr>
                                    </p:animEffect>
                                    <p:anim calcmode="lin" valueType="num">
                                      <p:cBhvr>
                                        <p:cTn id="200" dur="1000" fill="hold"/>
                                        <p:tgtEl>
                                          <p:spTgt spid="27"/>
                                        </p:tgtEl>
                                        <p:attrNameLst>
                                          <p:attrName>ppt_x</p:attrName>
                                        </p:attrNameLst>
                                      </p:cBhvr>
                                      <p:tavLst>
                                        <p:tav tm="0">
                                          <p:val>
                                            <p:strVal val="#ppt_x"/>
                                          </p:val>
                                        </p:tav>
                                        <p:tav tm="100000">
                                          <p:val>
                                            <p:strVal val="#ppt_x"/>
                                          </p:val>
                                        </p:tav>
                                      </p:tavLst>
                                    </p:anim>
                                    <p:anim calcmode="lin" valueType="num">
                                      <p:cBhvr>
                                        <p:cTn id="201" dur="1000" fill="hold"/>
                                        <p:tgtEl>
                                          <p:spTgt spid="27"/>
                                        </p:tgtEl>
                                        <p:attrNameLst>
                                          <p:attrName>ppt_y</p:attrName>
                                        </p:attrNameLst>
                                      </p:cBhvr>
                                      <p:tavLst>
                                        <p:tav tm="0">
                                          <p:val>
                                            <p:strVal val="#ppt_y+.1"/>
                                          </p:val>
                                        </p:tav>
                                        <p:tav tm="100000">
                                          <p:val>
                                            <p:strVal val="#ppt_y"/>
                                          </p:val>
                                        </p:tav>
                                      </p:tavLst>
                                    </p:anim>
                                  </p:childTnLst>
                                </p:cTn>
                              </p:par>
                            </p:childTnLst>
                          </p:cTn>
                        </p:par>
                        <p:par>
                          <p:cTn id="202" fill="hold">
                            <p:stCondLst>
                              <p:cond delay="7000"/>
                            </p:stCondLst>
                            <p:childTnLst>
                              <p:par>
                                <p:cTn id="203" presetID="42" presetClass="entr" presetSubtype="0" fill="hold" grpId="0" nodeType="afterEffect">
                                  <p:stCondLst>
                                    <p:cond delay="0"/>
                                  </p:stCondLst>
                                  <p:childTnLst>
                                    <p:set>
                                      <p:cBhvr>
                                        <p:cTn id="204" dur="1" fill="hold">
                                          <p:stCondLst>
                                            <p:cond delay="0"/>
                                          </p:stCondLst>
                                        </p:cTn>
                                        <p:tgtEl>
                                          <p:spTgt spid="29"/>
                                        </p:tgtEl>
                                        <p:attrNameLst>
                                          <p:attrName>style.visibility</p:attrName>
                                        </p:attrNameLst>
                                      </p:cBhvr>
                                      <p:to>
                                        <p:strVal val="visible"/>
                                      </p:to>
                                    </p:set>
                                    <p:animEffect transition="in" filter="fade">
                                      <p:cBhvr>
                                        <p:cTn id="205" dur="1000"/>
                                        <p:tgtEl>
                                          <p:spTgt spid="29"/>
                                        </p:tgtEl>
                                      </p:cBhvr>
                                    </p:animEffect>
                                    <p:anim calcmode="lin" valueType="num">
                                      <p:cBhvr>
                                        <p:cTn id="206" dur="1000" fill="hold"/>
                                        <p:tgtEl>
                                          <p:spTgt spid="29"/>
                                        </p:tgtEl>
                                        <p:attrNameLst>
                                          <p:attrName>ppt_x</p:attrName>
                                        </p:attrNameLst>
                                      </p:cBhvr>
                                      <p:tavLst>
                                        <p:tav tm="0">
                                          <p:val>
                                            <p:strVal val="#ppt_x"/>
                                          </p:val>
                                        </p:tav>
                                        <p:tav tm="100000">
                                          <p:val>
                                            <p:strVal val="#ppt_x"/>
                                          </p:val>
                                        </p:tav>
                                      </p:tavLst>
                                    </p:anim>
                                    <p:anim calcmode="lin" valueType="num">
                                      <p:cBhvr>
                                        <p:cTn id="207" dur="1000" fill="hold"/>
                                        <p:tgtEl>
                                          <p:spTgt spid="29"/>
                                        </p:tgtEl>
                                        <p:attrNameLst>
                                          <p:attrName>ppt_y</p:attrName>
                                        </p:attrNameLst>
                                      </p:cBhvr>
                                      <p:tavLst>
                                        <p:tav tm="0">
                                          <p:val>
                                            <p:strVal val="#ppt_y+.1"/>
                                          </p:val>
                                        </p:tav>
                                        <p:tav tm="100000">
                                          <p:val>
                                            <p:strVal val="#ppt_y"/>
                                          </p:val>
                                        </p:tav>
                                      </p:tavLst>
                                    </p:anim>
                                  </p:childTnLst>
                                </p:cTn>
                              </p:par>
                            </p:childTnLst>
                          </p:cTn>
                        </p:par>
                        <p:par>
                          <p:cTn id="208" fill="hold">
                            <p:stCondLst>
                              <p:cond delay="8000"/>
                            </p:stCondLst>
                            <p:childTnLst>
                              <p:par>
                                <p:cTn id="209" presetID="42" presetClass="entr" presetSubtype="0" fill="hold" grpId="0" nodeType="afterEffect">
                                  <p:stCondLst>
                                    <p:cond delay="0"/>
                                  </p:stCondLst>
                                  <p:childTnLst>
                                    <p:set>
                                      <p:cBhvr>
                                        <p:cTn id="210" dur="1" fill="hold">
                                          <p:stCondLst>
                                            <p:cond delay="0"/>
                                          </p:stCondLst>
                                        </p:cTn>
                                        <p:tgtEl>
                                          <p:spTgt spid="31"/>
                                        </p:tgtEl>
                                        <p:attrNameLst>
                                          <p:attrName>style.visibility</p:attrName>
                                        </p:attrNameLst>
                                      </p:cBhvr>
                                      <p:to>
                                        <p:strVal val="visible"/>
                                      </p:to>
                                    </p:set>
                                    <p:animEffect transition="in" filter="fade">
                                      <p:cBhvr>
                                        <p:cTn id="211" dur="1000"/>
                                        <p:tgtEl>
                                          <p:spTgt spid="31"/>
                                        </p:tgtEl>
                                      </p:cBhvr>
                                    </p:animEffect>
                                    <p:anim calcmode="lin" valueType="num">
                                      <p:cBhvr>
                                        <p:cTn id="212" dur="1000" fill="hold"/>
                                        <p:tgtEl>
                                          <p:spTgt spid="31"/>
                                        </p:tgtEl>
                                        <p:attrNameLst>
                                          <p:attrName>ppt_x</p:attrName>
                                        </p:attrNameLst>
                                      </p:cBhvr>
                                      <p:tavLst>
                                        <p:tav tm="0">
                                          <p:val>
                                            <p:strVal val="#ppt_x"/>
                                          </p:val>
                                        </p:tav>
                                        <p:tav tm="100000">
                                          <p:val>
                                            <p:strVal val="#ppt_x"/>
                                          </p:val>
                                        </p:tav>
                                      </p:tavLst>
                                    </p:anim>
                                    <p:anim calcmode="lin" valueType="num">
                                      <p:cBhvr>
                                        <p:cTn id="213" dur="1000" fill="hold"/>
                                        <p:tgtEl>
                                          <p:spTgt spid="31"/>
                                        </p:tgtEl>
                                        <p:attrNameLst>
                                          <p:attrName>ppt_y</p:attrName>
                                        </p:attrNameLst>
                                      </p:cBhvr>
                                      <p:tavLst>
                                        <p:tav tm="0">
                                          <p:val>
                                            <p:strVal val="#ppt_y+.1"/>
                                          </p:val>
                                        </p:tav>
                                        <p:tav tm="100000">
                                          <p:val>
                                            <p:strVal val="#ppt_y"/>
                                          </p:val>
                                        </p:tav>
                                      </p:tavLst>
                                    </p:anim>
                                  </p:childTnLst>
                                </p:cTn>
                              </p:par>
                            </p:childTnLst>
                          </p:cTn>
                        </p:par>
                        <p:par>
                          <p:cTn id="214" fill="hold">
                            <p:stCondLst>
                              <p:cond delay="9000"/>
                            </p:stCondLst>
                            <p:childTnLst>
                              <p:par>
                                <p:cTn id="215" presetID="42" presetClass="entr" presetSubtype="0" fill="hold" grpId="0" nodeType="afterEffect">
                                  <p:stCondLst>
                                    <p:cond delay="0"/>
                                  </p:stCondLst>
                                  <p:childTnLst>
                                    <p:set>
                                      <p:cBhvr>
                                        <p:cTn id="216" dur="1" fill="hold">
                                          <p:stCondLst>
                                            <p:cond delay="0"/>
                                          </p:stCondLst>
                                        </p:cTn>
                                        <p:tgtEl>
                                          <p:spTgt spid="72"/>
                                        </p:tgtEl>
                                        <p:attrNameLst>
                                          <p:attrName>style.visibility</p:attrName>
                                        </p:attrNameLst>
                                      </p:cBhvr>
                                      <p:to>
                                        <p:strVal val="visible"/>
                                      </p:to>
                                    </p:set>
                                    <p:animEffect transition="in" filter="fade">
                                      <p:cBhvr>
                                        <p:cTn id="217" dur="1000"/>
                                        <p:tgtEl>
                                          <p:spTgt spid="72"/>
                                        </p:tgtEl>
                                      </p:cBhvr>
                                    </p:animEffect>
                                    <p:anim calcmode="lin" valueType="num">
                                      <p:cBhvr>
                                        <p:cTn id="218" dur="1000" fill="hold"/>
                                        <p:tgtEl>
                                          <p:spTgt spid="72"/>
                                        </p:tgtEl>
                                        <p:attrNameLst>
                                          <p:attrName>ppt_x</p:attrName>
                                        </p:attrNameLst>
                                      </p:cBhvr>
                                      <p:tavLst>
                                        <p:tav tm="0">
                                          <p:val>
                                            <p:strVal val="#ppt_x"/>
                                          </p:val>
                                        </p:tav>
                                        <p:tav tm="100000">
                                          <p:val>
                                            <p:strVal val="#ppt_x"/>
                                          </p:val>
                                        </p:tav>
                                      </p:tavLst>
                                    </p:anim>
                                    <p:anim calcmode="lin" valueType="num">
                                      <p:cBhvr>
                                        <p:cTn id="21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p:bldP spid="29" grpId="0"/>
      <p:bldP spid="31" grpId="0"/>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P spid="2" grpId="0" animBg="1"/>
      <p:bldP spid="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3397DB1-105A-4D8E-A913-0C07CB8D40DA}"/>
              </a:ext>
            </a:extLst>
          </p:cNvPr>
          <p:cNvSpPr/>
          <p:nvPr/>
        </p:nvSpPr>
        <p:spPr>
          <a:xfrm>
            <a:off x="624585" y="2446212"/>
            <a:ext cx="3371000" cy="3323987"/>
          </a:xfrm>
          <a:prstGeom prst="rect">
            <a:avLst/>
          </a:prstGeom>
          <a:solidFill>
            <a:schemeClr val="bg1"/>
          </a:solidFill>
        </p:spPr>
        <p:txBody>
          <a:bodyPr wrap="square">
            <a:spAutoFit/>
          </a:bodyPr>
          <a:lstStyle/>
          <a:p>
            <a:pPr algn="just"/>
            <a:r>
              <a:rPr lang="ru-RU" sz="1400" dirty="0">
                <a:latin typeface="Times New Roman" panose="02020603050405020304" pitchFamily="18" charset="0"/>
                <a:ea typeface="Calibri" panose="020F0502020204030204" pitchFamily="34" charset="0"/>
              </a:rPr>
              <a:t>Юридический факт ведения раздельного хозяйства подлежит установлению судом. В этой связи помимо договора (соглашения) о порядке пользования жилым помещением (нотариально заверенная копии) </a:t>
            </a:r>
            <a:r>
              <a:rPr lang="ru-RU" sz="1400" dirty="0" smtClean="0">
                <a:latin typeface="Times New Roman" panose="02020603050405020304" pitchFamily="18" charset="0"/>
                <a:ea typeface="Calibri" panose="020F0502020204030204" pitchFamily="34" charset="0"/>
              </a:rPr>
              <a:t>предоставляются: </a:t>
            </a:r>
          </a:p>
          <a:p>
            <a:pPr marL="342900" indent="-342900" algn="just">
              <a:buAutoNum type="arabicParenR"/>
            </a:pPr>
            <a:r>
              <a:rPr lang="ru-RU" sz="1400" dirty="0" smtClean="0">
                <a:latin typeface="Times New Roman" panose="02020603050405020304" pitchFamily="18" charset="0"/>
                <a:ea typeface="Calibri" panose="020F0502020204030204" pitchFamily="34" charset="0"/>
              </a:rPr>
              <a:t>копия </a:t>
            </a:r>
            <a:r>
              <a:rPr lang="ru-RU" sz="1400" dirty="0">
                <a:latin typeface="Times New Roman" panose="02020603050405020304" pitchFamily="18" charset="0"/>
                <a:ea typeface="Calibri" panose="020F0502020204030204" pitchFamily="34" charset="0"/>
              </a:rPr>
              <a:t>решения суда о ведении раздельного хозяйства членами семьи, совместно проживающими с молодым ученым, с отметкой о вступлении в законную </a:t>
            </a:r>
            <a:r>
              <a:rPr lang="ru-RU" sz="1400" dirty="0" smtClean="0">
                <a:latin typeface="Times New Roman" panose="02020603050405020304" pitchFamily="18" charset="0"/>
                <a:ea typeface="Calibri" panose="020F0502020204030204" pitchFamily="34" charset="0"/>
              </a:rPr>
              <a:t>силу</a:t>
            </a:r>
            <a:r>
              <a:rPr lang="ru-RU" sz="1400" dirty="0">
                <a:latin typeface="Times New Roman" panose="02020603050405020304" pitchFamily="18" charset="0"/>
                <a:ea typeface="Calibri" panose="020F0502020204030204" pitchFamily="34" charset="0"/>
              </a:rPr>
              <a:t>;</a:t>
            </a:r>
            <a:endParaRPr lang="ru-RU" sz="1400" dirty="0" smtClean="0">
              <a:latin typeface="Times New Roman" panose="02020603050405020304" pitchFamily="18" charset="0"/>
              <a:ea typeface="Calibri" panose="020F0502020204030204" pitchFamily="34" charset="0"/>
            </a:endParaRPr>
          </a:p>
          <a:p>
            <a:pPr marL="342900" indent="-342900" algn="just">
              <a:buAutoNum type="arabicParenR"/>
            </a:pPr>
            <a:r>
              <a:rPr lang="ru-RU" sz="1400" dirty="0" smtClean="0">
                <a:latin typeface="Times New Roman" panose="02020603050405020304" pitchFamily="18" charset="0"/>
                <a:ea typeface="Calibri" panose="020F0502020204030204" pitchFamily="34" charset="0"/>
              </a:rPr>
              <a:t>копия документа, подтверждающего раздельное ведение лицевых счетов молодым ученым и членами его семьи</a:t>
            </a:r>
            <a:endParaRPr lang="ru-RU" sz="1400" dirty="0"/>
          </a:p>
        </p:txBody>
      </p:sp>
      <p:sp>
        <p:nvSpPr>
          <p:cNvPr id="51" name="Rectangle 50">
            <a:extLst>
              <a:ext uri="{FF2B5EF4-FFF2-40B4-BE49-F238E27FC236}">
                <a16:creationId xmlns:a16="http://schemas.microsoft.com/office/drawing/2014/main" id="{EFA98AD9-1B9C-43C7-A970-4D659C378BD7}"/>
              </a:ext>
            </a:extLst>
          </p:cNvPr>
          <p:cNvSpPr/>
          <p:nvPr/>
        </p:nvSpPr>
        <p:spPr>
          <a:xfrm>
            <a:off x="8033841" y="2716639"/>
            <a:ext cx="2253470" cy="1705916"/>
          </a:xfrm>
          <a:prstGeom prst="rect">
            <a:avLst/>
          </a:prstGeom>
        </p:spPr>
        <p:txBody>
          <a:bodyPr wrap="square">
            <a:spAutoFit/>
          </a:bodyPr>
          <a:lstStyle/>
          <a:p>
            <a:pPr algn="just">
              <a:lnSpc>
                <a:spcPct val="107000"/>
              </a:lnSpc>
              <a:spcAft>
                <a:spcPts val="600"/>
              </a:spcAft>
            </a:pPr>
            <a:r>
              <a:rPr lang="ru-RU" sz="1400" dirty="0">
                <a:latin typeface="Times New Roman" panose="02020603050405020304" pitchFamily="18" charset="0"/>
                <a:ea typeface="Calibri" panose="020F0502020204030204" pitchFamily="34" charset="0"/>
                <a:cs typeface="Times New Roman" panose="02020603050405020304" pitchFamily="18" charset="0"/>
              </a:rPr>
              <a:t>Копия документа выдается не ранее чем за 3 месяца до даты представления документов на жилищную комиссию организации, в которой работает молодой ученый</a:t>
            </a:r>
            <a:endParaRPr lang="ru-RU"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4" name="Freeform 92">
            <a:extLst>
              <a:ext uri="{FF2B5EF4-FFF2-40B4-BE49-F238E27FC236}">
                <a16:creationId xmlns:a16="http://schemas.microsoft.com/office/drawing/2014/main" id="{C204F934-BC65-4262-9ADC-C86799AB3130}"/>
              </a:ext>
            </a:extLst>
          </p:cNvPr>
          <p:cNvSpPr>
            <a:spLocks/>
          </p:cNvSpPr>
          <p:nvPr/>
        </p:nvSpPr>
        <p:spPr bwMode="auto">
          <a:xfrm>
            <a:off x="5858994" y="2071802"/>
            <a:ext cx="1872745" cy="3335515"/>
          </a:xfrm>
          <a:custGeom>
            <a:avLst/>
            <a:gdLst>
              <a:gd name="T0" fmla="*/ 191 w 731"/>
              <a:gd name="T1" fmla="*/ 0 h 1301"/>
              <a:gd name="T2" fmla="*/ 682 w 731"/>
              <a:gd name="T3" fmla="*/ 420 h 1301"/>
              <a:gd name="T4" fmla="*/ 645 w 731"/>
              <a:gd name="T5" fmla="*/ 890 h 1301"/>
              <a:gd name="T6" fmla="*/ 160 w 731"/>
              <a:gd name="T7" fmla="*/ 1223 h 1301"/>
              <a:gd name="T8" fmla="*/ 127 w 731"/>
              <a:gd name="T9" fmla="*/ 1301 h 1301"/>
              <a:gd name="T10" fmla="*/ 0 w 731"/>
              <a:gd name="T11" fmla="*/ 1043 h 1301"/>
              <a:gd name="T12" fmla="*/ 127 w 731"/>
              <a:gd name="T13" fmla="*/ 784 h 1301"/>
              <a:gd name="T14" fmla="*/ 158 w 731"/>
              <a:gd name="T15" fmla="*/ 858 h 1301"/>
              <a:gd name="T16" fmla="*/ 324 w 731"/>
              <a:gd name="T17" fmla="*/ 726 h 1301"/>
              <a:gd name="T18" fmla="*/ 339 w 731"/>
              <a:gd name="T19" fmla="*/ 530 h 1301"/>
              <a:gd name="T20" fmla="*/ 181 w 731"/>
              <a:gd name="T21" fmla="*/ 368 h 1301"/>
              <a:gd name="T22" fmla="*/ 276 w 731"/>
              <a:gd name="T23" fmla="*/ 174 h 1301"/>
              <a:gd name="T24" fmla="*/ 191 w 731"/>
              <a:gd name="T25"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1" h="1301">
                <a:moveTo>
                  <a:pt x="191" y="0"/>
                </a:moveTo>
                <a:cubicBezTo>
                  <a:pt x="416" y="35"/>
                  <a:pt x="609" y="194"/>
                  <a:pt x="682" y="420"/>
                </a:cubicBezTo>
                <a:cubicBezTo>
                  <a:pt x="731" y="570"/>
                  <a:pt x="722" y="738"/>
                  <a:pt x="645" y="890"/>
                </a:cubicBezTo>
                <a:cubicBezTo>
                  <a:pt x="549" y="1076"/>
                  <a:pt x="367" y="1201"/>
                  <a:pt x="160" y="1223"/>
                </a:cubicBezTo>
                <a:lnTo>
                  <a:pt x="127" y="1301"/>
                </a:lnTo>
                <a:lnTo>
                  <a:pt x="0" y="1043"/>
                </a:lnTo>
                <a:lnTo>
                  <a:pt x="127" y="784"/>
                </a:lnTo>
                <a:lnTo>
                  <a:pt x="158" y="858"/>
                </a:lnTo>
                <a:cubicBezTo>
                  <a:pt x="230" y="840"/>
                  <a:pt x="290" y="792"/>
                  <a:pt x="324" y="726"/>
                </a:cubicBezTo>
                <a:cubicBezTo>
                  <a:pt x="356" y="663"/>
                  <a:pt x="359" y="593"/>
                  <a:pt x="339" y="530"/>
                </a:cubicBezTo>
                <a:cubicBezTo>
                  <a:pt x="314" y="453"/>
                  <a:pt x="254" y="394"/>
                  <a:pt x="181" y="368"/>
                </a:cubicBezTo>
                <a:lnTo>
                  <a:pt x="276" y="174"/>
                </a:lnTo>
                <a:lnTo>
                  <a:pt x="19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45" name="Freeform 93">
            <a:extLst>
              <a:ext uri="{FF2B5EF4-FFF2-40B4-BE49-F238E27FC236}">
                <a16:creationId xmlns:a16="http://schemas.microsoft.com/office/drawing/2014/main" id="{03B59F32-BFBF-4AAE-8F05-DA3FEC8D50CA}"/>
              </a:ext>
            </a:extLst>
          </p:cNvPr>
          <p:cNvSpPr>
            <a:spLocks/>
          </p:cNvSpPr>
          <p:nvPr/>
        </p:nvSpPr>
        <p:spPr bwMode="auto">
          <a:xfrm>
            <a:off x="4473839" y="1854873"/>
            <a:ext cx="2035939" cy="3361388"/>
          </a:xfrm>
          <a:custGeom>
            <a:avLst/>
            <a:gdLst>
              <a:gd name="T0" fmla="*/ 608 w 794"/>
              <a:gd name="T1" fmla="*/ 1311 h 1311"/>
              <a:gd name="T2" fmla="*/ 49 w 794"/>
              <a:gd name="T3" fmla="*/ 884 h 1311"/>
              <a:gd name="T4" fmla="*/ 87 w 794"/>
              <a:gd name="T5" fmla="*/ 414 h 1311"/>
              <a:gd name="T6" fmla="*/ 634 w 794"/>
              <a:gd name="T7" fmla="*/ 78 h 1311"/>
              <a:gd name="T8" fmla="*/ 667 w 794"/>
              <a:gd name="T9" fmla="*/ 0 h 1311"/>
              <a:gd name="T10" fmla="*/ 794 w 794"/>
              <a:gd name="T11" fmla="*/ 259 h 1311"/>
              <a:gd name="T12" fmla="*/ 667 w 794"/>
              <a:gd name="T13" fmla="*/ 517 h 1311"/>
              <a:gd name="T14" fmla="*/ 634 w 794"/>
              <a:gd name="T15" fmla="*/ 439 h 1311"/>
              <a:gd name="T16" fmla="*/ 408 w 794"/>
              <a:gd name="T17" fmla="*/ 578 h 1311"/>
              <a:gd name="T18" fmla="*/ 392 w 794"/>
              <a:gd name="T19" fmla="*/ 774 h 1311"/>
              <a:gd name="T20" fmla="*/ 606 w 794"/>
              <a:gd name="T21" fmla="*/ 948 h 1311"/>
              <a:gd name="T22" fmla="*/ 518 w 794"/>
              <a:gd name="T23" fmla="*/ 1128 h 1311"/>
              <a:gd name="T24" fmla="*/ 608 w 794"/>
              <a:gd name="T25" fmla="*/ 1311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4" h="1311">
                <a:moveTo>
                  <a:pt x="608" y="1311"/>
                </a:moveTo>
                <a:cubicBezTo>
                  <a:pt x="357" y="1299"/>
                  <a:pt x="130" y="1134"/>
                  <a:pt x="49" y="884"/>
                </a:cubicBezTo>
                <a:cubicBezTo>
                  <a:pt x="0" y="734"/>
                  <a:pt x="9" y="566"/>
                  <a:pt x="87" y="414"/>
                </a:cubicBezTo>
                <a:cubicBezTo>
                  <a:pt x="192" y="208"/>
                  <a:pt x="403" y="78"/>
                  <a:pt x="634" y="78"/>
                </a:cubicBezTo>
                <a:lnTo>
                  <a:pt x="667" y="0"/>
                </a:lnTo>
                <a:lnTo>
                  <a:pt x="794" y="259"/>
                </a:lnTo>
                <a:lnTo>
                  <a:pt x="667" y="517"/>
                </a:lnTo>
                <a:lnTo>
                  <a:pt x="634" y="439"/>
                </a:lnTo>
                <a:cubicBezTo>
                  <a:pt x="539" y="439"/>
                  <a:pt x="451" y="493"/>
                  <a:pt x="408" y="578"/>
                </a:cubicBezTo>
                <a:cubicBezTo>
                  <a:pt x="376" y="641"/>
                  <a:pt x="372" y="711"/>
                  <a:pt x="392" y="774"/>
                </a:cubicBezTo>
                <a:cubicBezTo>
                  <a:pt x="424" y="872"/>
                  <a:pt x="510" y="937"/>
                  <a:pt x="606" y="948"/>
                </a:cubicBezTo>
                <a:lnTo>
                  <a:pt x="518" y="1128"/>
                </a:lnTo>
                <a:lnTo>
                  <a:pt x="608" y="131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56" name="TextBox 55">
            <a:extLst>
              <a:ext uri="{FF2B5EF4-FFF2-40B4-BE49-F238E27FC236}">
                <a16:creationId xmlns:a16="http://schemas.microsoft.com/office/drawing/2014/main" id="{45BB4E2D-1ECB-45A1-A36A-21C7D404287C}"/>
              </a:ext>
            </a:extLst>
          </p:cNvPr>
          <p:cNvSpPr txBox="1"/>
          <p:nvPr/>
        </p:nvSpPr>
        <p:spPr>
          <a:xfrm>
            <a:off x="4551666" y="3108527"/>
            <a:ext cx="829074" cy="854080"/>
          </a:xfrm>
          <a:prstGeom prst="rect">
            <a:avLst/>
          </a:prstGeom>
          <a:noFill/>
        </p:spPr>
        <p:txBody>
          <a:bodyPr wrap="none" rtlCol="0" anchor="ctr">
            <a:spAutoFit/>
          </a:bodyPr>
          <a:lstStyle/>
          <a:p>
            <a:pPr algn="ctr"/>
            <a:r>
              <a:rPr lang="en-US" sz="4950" b="1" dirty="0">
                <a:solidFill>
                  <a:schemeClr val="bg1"/>
                </a:solidFill>
                <a:effectLst>
                  <a:outerShdw blurRad="38100" dist="38100" dir="2700000" algn="tl">
                    <a:srgbClr val="000000">
                      <a:alpha val="43137"/>
                    </a:srgbClr>
                  </a:outerShdw>
                </a:effectLst>
              </a:rPr>
              <a:t>01</a:t>
            </a:r>
          </a:p>
        </p:txBody>
      </p:sp>
      <p:sp>
        <p:nvSpPr>
          <p:cNvPr id="57" name="TextBox 56">
            <a:extLst>
              <a:ext uri="{FF2B5EF4-FFF2-40B4-BE49-F238E27FC236}">
                <a16:creationId xmlns:a16="http://schemas.microsoft.com/office/drawing/2014/main" id="{614F87F7-8F0D-4486-B266-EA1F1085484A}"/>
              </a:ext>
            </a:extLst>
          </p:cNvPr>
          <p:cNvSpPr txBox="1"/>
          <p:nvPr/>
        </p:nvSpPr>
        <p:spPr>
          <a:xfrm>
            <a:off x="6811880" y="3142557"/>
            <a:ext cx="829074" cy="854080"/>
          </a:xfrm>
          <a:prstGeom prst="rect">
            <a:avLst/>
          </a:prstGeom>
          <a:noFill/>
        </p:spPr>
        <p:txBody>
          <a:bodyPr wrap="none" rtlCol="0" anchor="ctr">
            <a:spAutoFit/>
          </a:bodyPr>
          <a:lstStyle/>
          <a:p>
            <a:pPr algn="ctr"/>
            <a:r>
              <a:rPr lang="en-US" sz="4950" b="1" dirty="0">
                <a:solidFill>
                  <a:schemeClr val="bg1"/>
                </a:solidFill>
                <a:effectLst>
                  <a:outerShdw blurRad="38100" dist="38100" dir="2700000" algn="tl">
                    <a:srgbClr val="000000">
                      <a:alpha val="43137"/>
                    </a:srgbClr>
                  </a:outerShdw>
                </a:effectLst>
              </a:rPr>
              <a:t>02</a:t>
            </a:r>
          </a:p>
        </p:txBody>
      </p:sp>
      <p:sp>
        <p:nvSpPr>
          <p:cNvPr id="17" name="Прямоугольник 16"/>
          <p:cNvSpPr/>
          <p:nvPr/>
        </p:nvSpPr>
        <p:spPr>
          <a:xfrm>
            <a:off x="0" y="116679"/>
            <a:ext cx="12192000" cy="1231106"/>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19</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«Копия документа о порядке пользования жилым помещением (договор, соглашение</a:t>
            </a:r>
            <a:r>
              <a:rPr lang="ru-RU" dirty="0" smtClean="0">
                <a:latin typeface="Times New Roman" panose="02020603050405020304" pitchFamily="18" charset="0"/>
                <a:ea typeface="Calibri" panose="020F0502020204030204" pitchFamily="34" charset="0"/>
              </a:rPr>
              <a:t>) </a:t>
            </a:r>
            <a:r>
              <a:rPr lang="ru-RU" dirty="0">
                <a:latin typeface="Times New Roman" panose="02020603050405020304" pitchFamily="18" charset="0"/>
                <a:ea typeface="Calibri" panose="020F0502020204030204" pitchFamily="34" charset="0"/>
              </a:rPr>
              <a:t>в случае, если молодой ученый ведет раздельное хозяйство с членами семьи на совместно занимаемой площади</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«н»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38102941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500"/>
                                        <p:tgtEl>
                                          <p:spTgt spid="45"/>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down)">
                                      <p:cBhvr>
                                        <p:cTn id="28" dur="500"/>
                                        <p:tgtEl>
                                          <p:spTgt spid="44"/>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500" fill="hold"/>
                                        <p:tgtEl>
                                          <p:spTgt spid="57"/>
                                        </p:tgtEl>
                                        <p:attrNameLst>
                                          <p:attrName>ppt_x</p:attrName>
                                        </p:attrNameLst>
                                      </p:cBhvr>
                                      <p:tavLst>
                                        <p:tav tm="0">
                                          <p:val>
                                            <p:strVal val="#ppt_x"/>
                                          </p:val>
                                        </p:tav>
                                        <p:tav tm="100000">
                                          <p:val>
                                            <p:strVal val="#ppt_x"/>
                                          </p:val>
                                        </p:tav>
                                      </p:tavLst>
                                    </p:anim>
                                    <p:anim calcmode="lin" valueType="num">
                                      <p:cBhvr additive="base">
                                        <p:cTn id="33" dur="500" fill="hold"/>
                                        <p:tgtEl>
                                          <p:spTgt spid="57"/>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p:bldP spid="44" grpId="0" animBg="1"/>
      <p:bldP spid="45" grpId="0" animBg="1"/>
      <p:bldP spid="56" grpId="0"/>
      <p:bldP spid="57"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633385" y="2981895"/>
            <a:ext cx="3990939" cy="1010711"/>
            <a:chOff x="633385" y="2981895"/>
            <a:chExt cx="3990939" cy="1010711"/>
          </a:xfrm>
        </p:grpSpPr>
        <p:sp>
          <p:nvSpPr>
            <p:cNvPr id="4" name="Freeform 3"/>
            <p:cNvSpPr/>
            <p:nvPr/>
          </p:nvSpPr>
          <p:spPr>
            <a:xfrm>
              <a:off x="1428076" y="2981895"/>
              <a:ext cx="3196248" cy="1010711"/>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1" rIns="55361" bIns="55362" numCol="1" spcCol="1270" anchor="ctr" anchorCtr="0">
              <a:noAutofit/>
            </a:bodyPr>
            <a:lstStyle/>
            <a:p>
              <a:pPr marL="241093" lvl="1" indent="-241093" defTabSz="1031342">
                <a:lnSpc>
                  <a:spcPct val="120000"/>
                </a:lnSpc>
                <a:spcAft>
                  <a:spcPct val="15000"/>
                </a:spcAft>
                <a:buChar char="••"/>
              </a:pPr>
              <a:endParaRPr lang="en-US" sz="788" dirty="0">
                <a:latin typeface="Arial" panose="020B0604020202020204" pitchFamily="34" charset="0"/>
                <a:ea typeface="微软雅黑" panose="020B0503020204020204" pitchFamily="34" charset="-122"/>
                <a:cs typeface="+mn-ea"/>
                <a:sym typeface="Arial" panose="020B0604020202020204" pitchFamily="34" charset="0"/>
              </a:endParaRPr>
            </a:p>
            <a:p>
              <a:pPr marL="241093" lvl="1" indent="-241093" defTabSz="1031342">
                <a:lnSpc>
                  <a:spcPct val="120000"/>
                </a:lnSpc>
                <a:spcAft>
                  <a:spcPct val="15000"/>
                </a:spcAft>
                <a:buChar char="••"/>
              </a:pPr>
              <a:endParaRPr lang="en-US" sz="78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 Placeholder 3"/>
            <p:cNvSpPr txBox="1">
              <a:spLocks/>
            </p:cNvSpPr>
            <p:nvPr/>
          </p:nvSpPr>
          <p:spPr>
            <a:xfrm>
              <a:off x="1621769" y="2992695"/>
              <a:ext cx="2851020" cy="9880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just">
                <a:lnSpc>
                  <a:spcPct val="107000"/>
                </a:lnSpc>
                <a:spcAft>
                  <a:spcPts val="6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Документ выдается медицинским учреждением с указанием наименования и кода заболевания  в соответствии с Перечнем, утвержденным приказом Минздрава России от 29.11.2012 № 987н</a:t>
              </a:r>
              <a:endParaRPr lang="ru-RU"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24"/>
            <p:cNvSpPr/>
            <p:nvPr/>
          </p:nvSpPr>
          <p:spPr>
            <a:xfrm>
              <a:off x="633385" y="2981895"/>
              <a:ext cx="887492" cy="1010711"/>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078222">
                <a:lnSpc>
                  <a:spcPct val="120000"/>
                </a:lnSpc>
                <a:spcAft>
                  <a:spcPct val="35000"/>
                </a:spcAft>
              </a:pPr>
              <a:r>
                <a:rPr lang="en-US" sz="2400" dirty="0">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6" name="Группа 5"/>
          <p:cNvGrpSpPr/>
          <p:nvPr/>
        </p:nvGrpSpPr>
        <p:grpSpPr>
          <a:xfrm>
            <a:off x="631025" y="4371500"/>
            <a:ext cx="3993300" cy="953079"/>
            <a:chOff x="631025" y="4371500"/>
            <a:chExt cx="3993300" cy="953079"/>
          </a:xfrm>
        </p:grpSpPr>
        <p:sp>
          <p:nvSpPr>
            <p:cNvPr id="5" name="Freeform 4"/>
            <p:cNvSpPr/>
            <p:nvPr/>
          </p:nvSpPr>
          <p:spPr>
            <a:xfrm>
              <a:off x="1470734" y="4371500"/>
              <a:ext cx="3153591" cy="953079"/>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Arial" panose="020B0604020202020204" pitchFamily="34" charset="0"/>
                <a:ea typeface="微软雅黑" panose="020B0503020204020204" pitchFamily="34" charset="-122"/>
                <a:cs typeface="+mn-ea"/>
                <a:sym typeface="Arial" panose="020B0604020202020204" pitchFamily="34" charset="0"/>
              </a:endParaRPr>
            </a:p>
            <a:p>
              <a:pPr marL="241093" lvl="1" indent="-241093" defTabSz="1031342">
                <a:lnSpc>
                  <a:spcPct val="120000"/>
                </a:lnSpc>
                <a:spcAft>
                  <a:spcPct val="15000"/>
                </a:spcAft>
                <a:buChar char="••"/>
              </a:pPr>
              <a:endParaRPr lang="en-US" sz="788"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 Placeholder 3"/>
            <p:cNvSpPr txBox="1">
              <a:spLocks/>
            </p:cNvSpPr>
            <p:nvPr/>
          </p:nvSpPr>
          <p:spPr>
            <a:xfrm>
              <a:off x="1520877" y="4632595"/>
              <a:ext cx="3103447"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ru-RU" sz="1400" dirty="0">
                  <a:latin typeface="Times New Roman" panose="02020603050405020304" pitchFamily="18" charset="0"/>
                  <a:ea typeface="Calibri" panose="020F0502020204030204" pitchFamily="34" charset="0"/>
                </a:rPr>
                <a:t>Документ предоставляется в </a:t>
              </a:r>
              <a:r>
                <a:rPr lang="ru-RU" sz="1400" dirty="0" smtClean="0">
                  <a:latin typeface="Times New Roman" panose="02020603050405020304" pitchFamily="18" charset="0"/>
                  <a:ea typeface="Calibri" panose="020F0502020204030204" pitchFamily="34" charset="0"/>
                </a:rPr>
                <a:t>подлиннике либо в нотариальной копии</a:t>
              </a:r>
              <a:endParaRPr lang="ru-RU" sz="1400" dirty="0"/>
            </a:p>
          </p:txBody>
        </p:sp>
        <p:sp>
          <p:nvSpPr>
            <p:cNvPr id="26" name="Rounded Rectangle 25"/>
            <p:cNvSpPr/>
            <p:nvPr/>
          </p:nvSpPr>
          <p:spPr>
            <a:xfrm>
              <a:off x="631025" y="4371500"/>
              <a:ext cx="889852" cy="953079"/>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078222">
                <a:lnSpc>
                  <a:spcPct val="120000"/>
                </a:lnSpc>
                <a:spcAft>
                  <a:spcPct val="35000"/>
                </a:spcAft>
              </a:pPr>
              <a:r>
                <a:rPr lang="en-US" sz="2400" dirty="0">
                  <a:latin typeface="Arial" panose="020B0604020202020204" pitchFamily="34" charset="0"/>
                  <a:ea typeface="微软雅黑" panose="020B0503020204020204" pitchFamily="34" charset="-122"/>
                  <a:cs typeface="+mn-ea"/>
                  <a:sym typeface="Arial" panose="020B0604020202020204" pitchFamily="34" charset="0"/>
                </a:rPr>
                <a:t>02</a:t>
              </a:r>
            </a:p>
          </p:txBody>
        </p:sp>
      </p:grpSp>
      <p:sp>
        <p:nvSpPr>
          <p:cNvPr id="31" name="Прямоугольник 30"/>
          <p:cNvSpPr/>
          <p:nvPr/>
        </p:nvSpPr>
        <p:spPr>
          <a:xfrm>
            <a:off x="0" y="262051"/>
            <a:ext cx="12192000" cy="954107"/>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20</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«Документ, подтверждающий наличие тяжелой формы хронического заболевания</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«о»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pic>
        <p:nvPicPr>
          <p:cNvPr id="35" name="Рисунок 34"/>
          <p:cNvPicPr>
            <a:picLocks noChangeAspect="1"/>
          </p:cNvPicPr>
          <p:nvPr/>
        </p:nvPicPr>
        <p:blipFill rotWithShape="1">
          <a:blip r:embed="rId2">
            <a:extLst>
              <a:ext uri="{28A0092B-C50C-407E-A947-70E740481C1C}">
                <a14:useLocalDpi xmlns:a14="http://schemas.microsoft.com/office/drawing/2010/main" val="0"/>
              </a:ext>
            </a:extLst>
          </a:blip>
          <a:srcRect l="26799" t="36657" r="31250" b="20202"/>
          <a:stretch/>
        </p:blipFill>
        <p:spPr>
          <a:xfrm>
            <a:off x="5030505" y="2275784"/>
            <a:ext cx="6339110" cy="4371804"/>
          </a:xfrm>
          <a:prstGeom prst="rect">
            <a:avLst/>
          </a:prstGeom>
        </p:spPr>
      </p:pic>
      <p:sp>
        <p:nvSpPr>
          <p:cNvPr id="2" name="TextBox 1"/>
          <p:cNvSpPr txBox="1"/>
          <p:nvPr/>
        </p:nvSpPr>
        <p:spPr>
          <a:xfrm>
            <a:off x="5030504" y="1537120"/>
            <a:ext cx="6248193" cy="738664"/>
          </a:xfrm>
          <a:prstGeom prst="rect">
            <a:avLst/>
          </a:prstGeom>
          <a:noFill/>
        </p:spPr>
        <p:txBody>
          <a:bodyPr wrap="square" rtlCol="0">
            <a:spAutoFit/>
          </a:bodyPr>
          <a:lstStyle/>
          <a:p>
            <a:pPr algn="ctr"/>
            <a:r>
              <a:rPr lang="ru-RU" sz="1400" dirty="0">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a:t>
            </a:r>
          </a:p>
          <a:p>
            <a:pPr algn="ctr"/>
            <a:r>
              <a:rPr lang="ru-RU" sz="1400" dirty="0">
                <a:latin typeface="Times New Roman" panose="02020603050405020304" pitchFamily="18" charset="0"/>
                <a:cs typeface="Times New Roman" panose="02020603050405020304" pitchFamily="18" charset="0"/>
              </a:rPr>
              <a:t>(утвержден приказом Минздрава России от </a:t>
            </a:r>
            <a:r>
              <a:rPr lang="ru-RU" sz="1400" dirty="0">
                <a:latin typeface="Times New Roman" panose="02020603050405020304" pitchFamily="18" charset="0"/>
                <a:ea typeface="Calibri" panose="020F0502020204030204" pitchFamily="34" charset="0"/>
                <a:cs typeface="Times New Roman" panose="02020603050405020304" pitchFamily="18" charset="0"/>
              </a:rPr>
              <a:t>29.11.2012 № 987н)</a:t>
            </a:r>
          </a:p>
        </p:txBody>
      </p:sp>
    </p:spTree>
    <p:extLst>
      <p:ext uri="{BB962C8B-B14F-4D97-AF65-F5344CB8AC3E}">
        <p14:creationId xmlns:p14="http://schemas.microsoft.com/office/powerpoint/2010/main" val="42330845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6" presetClass="entr" presetSubtype="21"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5186"/>
            <a:ext cx="12192000" cy="954107"/>
          </a:xfrm>
          <a:prstGeom prst="rect">
            <a:avLst/>
          </a:prstGeom>
        </p:spPr>
        <p:txBody>
          <a:bodyPr wrap="square">
            <a:spAutoFit/>
          </a:bodyPr>
          <a:lstStyle/>
          <a:p>
            <a:pPr algn="ctr"/>
            <a:r>
              <a:rPr lang="ru-RU" sz="2000" dirty="0">
                <a:latin typeface="Times New Roman" panose="02020603050405020304" pitchFamily="18" charset="0"/>
                <a:ea typeface="Calibri" panose="020F0502020204030204" pitchFamily="34" charset="0"/>
              </a:rPr>
              <a:t>Документ </a:t>
            </a:r>
            <a:r>
              <a:rPr lang="ru-RU" sz="2000" dirty="0" smtClean="0">
                <a:latin typeface="Times New Roman" panose="02020603050405020304" pitchFamily="18" charset="0"/>
                <a:ea typeface="Calibri" panose="020F0502020204030204" pitchFamily="34" charset="0"/>
              </a:rPr>
              <a:t>21</a:t>
            </a:r>
            <a:endParaRPr lang="ru-RU" sz="2000" dirty="0">
              <a:latin typeface="Times New Roman" panose="02020603050405020304" pitchFamily="18" charset="0"/>
              <a:ea typeface="Calibri" panose="020F0502020204030204" pitchFamily="34" charset="0"/>
            </a:endParaRPr>
          </a:p>
          <a:p>
            <a:pPr algn="ctr"/>
            <a:r>
              <a:rPr lang="ru-RU" dirty="0">
                <a:latin typeface="Times New Roman" panose="02020603050405020304" pitchFamily="18" charset="0"/>
                <a:ea typeface="Calibri" panose="020F0502020204030204" pitchFamily="34" charset="0"/>
              </a:rPr>
              <a:t>«Копия заключения о признании помещения непригодным для постоянного проживания</a:t>
            </a:r>
            <a:r>
              <a:rPr lang="ru-RU" dirty="0" smtClean="0">
                <a:latin typeface="Times New Roman" panose="02020603050405020304" pitchFamily="18" charset="0"/>
                <a:ea typeface="Calibri" panose="020F0502020204030204" pitchFamily="34" charset="0"/>
              </a:rPr>
              <a:t>»</a:t>
            </a:r>
          </a:p>
          <a:p>
            <a:pPr algn="ctr"/>
            <a:r>
              <a:rPr lang="ru-RU" dirty="0">
                <a:latin typeface="Times New Roman" panose="02020603050405020304" pitchFamily="18" charset="0"/>
                <a:ea typeface="Calibri" panose="020F0502020204030204" pitchFamily="34" charset="0"/>
                <a:cs typeface="Times New Roman" panose="02020603050405020304" pitchFamily="18" charset="0"/>
              </a:rPr>
              <a:t>(подпункт </a:t>
            </a:r>
            <a:r>
              <a:rPr lang="ru-RU" dirty="0" smtClean="0">
                <a:latin typeface="Times New Roman" panose="02020603050405020304" pitchFamily="18" charset="0"/>
                <a:ea typeface="Calibri" panose="020F0502020204030204" pitchFamily="34" charset="0"/>
                <a:cs typeface="Times New Roman" panose="02020603050405020304" pitchFamily="18" charset="0"/>
              </a:rPr>
              <a:t>«л» </a:t>
            </a:r>
            <a:r>
              <a:rPr lang="ru-RU" dirty="0">
                <a:latin typeface="Times New Roman" panose="02020603050405020304" pitchFamily="18" charset="0"/>
                <a:ea typeface="Calibri" panose="020F0502020204030204" pitchFamily="34" charset="0"/>
                <a:cs typeface="Times New Roman" panose="02020603050405020304" pitchFamily="18" charset="0"/>
              </a:rPr>
              <a:t>пункта 4 Порядка признания</a:t>
            </a:r>
            <a:r>
              <a:rPr lang="ru-RU" dirty="0" smtClean="0">
                <a:latin typeface="Times New Roman" panose="02020603050405020304" pitchFamily="18" charset="0"/>
                <a:cs typeface="Times New Roman" panose="02020603050405020304" pitchFamily="18" charset="0"/>
              </a:rPr>
              <a:t>)</a:t>
            </a:r>
            <a:endParaRPr lang="ru-RU" dirty="0"/>
          </a:p>
        </p:txBody>
      </p:sp>
      <p:sp>
        <p:nvSpPr>
          <p:cNvPr id="4" name="Прямоугольник 3"/>
          <p:cNvSpPr/>
          <p:nvPr/>
        </p:nvSpPr>
        <p:spPr>
          <a:xfrm>
            <a:off x="1524000" y="5322765"/>
            <a:ext cx="9144000" cy="923330"/>
          </a:xfrm>
          <a:prstGeom prst="rect">
            <a:avLst/>
          </a:prstGeom>
        </p:spPr>
        <p:txBody>
          <a:bodyPr wrap="square">
            <a:spAutoFit/>
          </a:bodyPr>
          <a:lstStyle/>
          <a:p>
            <a:pPr algn="ctr"/>
            <a:r>
              <a:rPr lang="ru-RU" dirty="0">
                <a:latin typeface="Times New Roman" panose="02020603050405020304" pitchFamily="18" charset="0"/>
                <a:ea typeface="Calibri" panose="020F0502020204030204" pitchFamily="34" charset="0"/>
              </a:rPr>
              <a:t>Формы документов, выдаваемые по итогам обследования межведомственной комиссией, приведены в приложениях № 1 и № 2 к Положению, утвержденному постановлением Правительства Российской Федерации от 28.01.2006 № 47</a:t>
            </a:r>
            <a:endParaRPr lang="ru-RU" dirty="0"/>
          </a:p>
        </p:txBody>
      </p:sp>
      <p:sp>
        <p:nvSpPr>
          <p:cNvPr id="17" name="Diamond 288"/>
          <p:cNvSpPr/>
          <p:nvPr/>
        </p:nvSpPr>
        <p:spPr>
          <a:xfrm>
            <a:off x="1093224" y="4117747"/>
            <a:ext cx="626084" cy="643375"/>
          </a:xfrm>
          <a:prstGeom prst="diamond">
            <a:avLst/>
          </a:prstGeom>
          <a:solidFill>
            <a:srgbClr val="EB223D"/>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03</a:t>
            </a:r>
          </a:p>
        </p:txBody>
      </p:sp>
      <p:sp>
        <p:nvSpPr>
          <p:cNvPr id="18" name="TextBox 299"/>
          <p:cNvSpPr txBox="1">
            <a:spLocks/>
          </p:cNvSpPr>
          <p:nvPr/>
        </p:nvSpPr>
        <p:spPr>
          <a:xfrm>
            <a:off x="1575187" y="4117747"/>
            <a:ext cx="4185913" cy="729623"/>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ea typeface="Calibri" panose="020F0502020204030204" pitchFamily="34" charset="0"/>
              </a:rPr>
              <a:t>Копия заключения </a:t>
            </a:r>
            <a:r>
              <a:rPr lang="ru-RU" sz="1400" dirty="0" smtClean="0">
                <a:latin typeface="Times New Roman" panose="02020603050405020304" pitchFamily="18" charset="0"/>
                <a:ea typeface="Calibri" panose="020F0502020204030204" pitchFamily="34" charset="0"/>
              </a:rPr>
              <a:t>заверяется </a:t>
            </a:r>
            <a:r>
              <a:rPr lang="ru-RU" sz="1400" dirty="0">
                <a:latin typeface="Times New Roman" panose="02020603050405020304" pitchFamily="18" charset="0"/>
                <a:ea typeface="Calibri" panose="020F0502020204030204" pitchFamily="34" charset="0"/>
              </a:rPr>
              <a:t>в нотариальном </a:t>
            </a:r>
            <a:r>
              <a:rPr lang="ru-RU" sz="1400" dirty="0" smtClean="0">
                <a:latin typeface="Times New Roman" panose="02020603050405020304" pitchFamily="18" charset="0"/>
                <a:ea typeface="Calibri" panose="020F0502020204030204" pitchFamily="34" charset="0"/>
              </a:rPr>
              <a:t>порядке либо органом местного самоуправления, выдавшим его</a:t>
            </a:r>
            <a:endParaRPr lang="ru-RU" sz="1400" dirty="0"/>
          </a:p>
        </p:txBody>
      </p:sp>
      <p:sp>
        <p:nvSpPr>
          <p:cNvPr id="15" name="Diamond 290"/>
          <p:cNvSpPr/>
          <p:nvPr/>
        </p:nvSpPr>
        <p:spPr>
          <a:xfrm>
            <a:off x="1103630" y="2764341"/>
            <a:ext cx="615678" cy="643375"/>
          </a:xfrm>
          <a:prstGeom prst="diamond">
            <a:avLst/>
          </a:prstGeom>
          <a:solidFill>
            <a:srgbClr val="F5992D"/>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02</a:t>
            </a:r>
          </a:p>
        </p:txBody>
      </p:sp>
      <p:sp>
        <p:nvSpPr>
          <p:cNvPr id="16" name="TextBox 297"/>
          <p:cNvSpPr txBox="1">
            <a:spLocks/>
          </p:cNvSpPr>
          <p:nvPr/>
        </p:nvSpPr>
        <p:spPr>
          <a:xfrm>
            <a:off x="1569703" y="2771663"/>
            <a:ext cx="4191397" cy="680638"/>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Решение о признании жилого помещения непригодным для проживания принимается межведомственной комиссией, созданной органом местного управления </a:t>
            </a:r>
          </a:p>
        </p:txBody>
      </p:sp>
      <p:sp>
        <p:nvSpPr>
          <p:cNvPr id="13" name="Diamond 292"/>
          <p:cNvSpPr/>
          <p:nvPr/>
        </p:nvSpPr>
        <p:spPr>
          <a:xfrm>
            <a:off x="1103630" y="1530460"/>
            <a:ext cx="615678" cy="643375"/>
          </a:xfrm>
          <a:prstGeom prst="diamond">
            <a:avLst/>
          </a:prstGeom>
          <a:solidFill>
            <a:srgbClr val="7FB34C"/>
          </a:solidFill>
          <a:ln w="12700" cap="flat" cmpd="sng" algn="ctr">
            <a:noFill/>
            <a:prstDash val="solid"/>
            <a:miter lim="800000"/>
          </a:ln>
          <a:effectLst/>
        </p:spPr>
        <p:txBody>
          <a:bodyPr wrap="none" lIns="0" tIns="0" rIns="0" bIns="0" anchor="ctr">
            <a:normAutofit/>
          </a:bodyPr>
          <a:lstStyle/>
          <a:p>
            <a:pPr algn="ctr" defTabSz="685800">
              <a:defRPr/>
            </a:pPr>
            <a:r>
              <a:rPr lang="en-US" altLang="zh-CN" sz="1350" kern="0" dirty="0">
                <a:solidFill>
                  <a:srgbClr val="FFFFFF"/>
                </a:solidFill>
                <a:latin typeface="Impact" panose="020B0806030902050204" pitchFamily="34" charset="0"/>
                <a:ea typeface="微软雅黑"/>
              </a:rPr>
              <a:t>01</a:t>
            </a:r>
          </a:p>
        </p:txBody>
      </p:sp>
      <p:sp>
        <p:nvSpPr>
          <p:cNvPr id="14" name="TextBox 295"/>
          <p:cNvSpPr txBox="1">
            <a:spLocks/>
          </p:cNvSpPr>
          <p:nvPr/>
        </p:nvSpPr>
        <p:spPr>
          <a:xfrm>
            <a:off x="1575190" y="1530460"/>
            <a:ext cx="4185910" cy="662007"/>
          </a:xfrm>
          <a:prstGeom prst="rect">
            <a:avLst/>
          </a:prstGeom>
        </p:spPr>
        <p:txBody>
          <a:bodyPr vert="horz" wrap="square" lIns="270000" tIns="0" rIns="0" bIns="0" anchor="ctr" anchorCtr="0">
            <a:noAutofit/>
          </a:bodyPr>
          <a:lstStyle/>
          <a:p>
            <a:pPr algn="just"/>
            <a:r>
              <a:rPr lang="ru-RU" sz="1400" dirty="0">
                <a:latin typeface="Times New Roman" panose="02020603050405020304" pitchFamily="18" charset="0"/>
                <a:cs typeface="Times New Roman" panose="02020603050405020304" pitchFamily="18" charset="0"/>
              </a:rPr>
              <a:t>Форма заключения утверждена постановлением Правительства Российской Федерации </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ea typeface="Calibri" panose="020F0502020204030204" pitchFamily="34" charset="0"/>
              </a:rPr>
              <a:t>от </a:t>
            </a:r>
            <a:r>
              <a:rPr lang="ru-RU" sz="1400" dirty="0">
                <a:latin typeface="Times New Roman" panose="02020603050405020304" pitchFamily="18" charset="0"/>
                <a:ea typeface="Calibri" panose="020F0502020204030204" pitchFamily="34" charset="0"/>
              </a:rPr>
              <a:t>28.01.2006 № 47</a:t>
            </a:r>
            <a:endParaRPr lang="ru-RU" sz="1400" dirty="0"/>
          </a:p>
        </p:txBody>
      </p:sp>
      <p:pic>
        <p:nvPicPr>
          <p:cNvPr id="21" name="4c08d82555cf491696ecd503fbf6238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729359" y="1908699"/>
            <a:ext cx="3703745" cy="2463276"/>
          </a:xfrm>
          <a:prstGeom prst="rect">
            <a:avLst/>
          </a:prstGeom>
          <a:ln>
            <a:solidFill>
              <a:schemeClr val="tx1"/>
            </a:solidFill>
          </a:ln>
        </p:spPr>
      </p:pic>
    </p:spTree>
    <p:extLst>
      <p:ext uri="{BB962C8B-B14F-4D97-AF65-F5344CB8AC3E}">
        <p14:creationId xmlns:p14="http://schemas.microsoft.com/office/powerpoint/2010/main" val="1113870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1"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1000" fill="hold"/>
                                        <p:tgtEl>
                                          <p:spTgt spid="15"/>
                                        </p:tgtEl>
                                        <p:attrNameLst>
                                          <p:attrName>ppt_w</p:attrName>
                                        </p:attrNameLst>
                                      </p:cBhvr>
                                      <p:tavLst>
                                        <p:tav tm="0">
                                          <p:val>
                                            <p:fltVal val="0"/>
                                          </p:val>
                                        </p:tav>
                                        <p:tav tm="100000">
                                          <p:val>
                                            <p:strVal val="#ppt_w"/>
                                          </p:val>
                                        </p:tav>
                                      </p:tavLst>
                                    </p:anim>
                                    <p:anim calcmode="lin" valueType="num">
                                      <p:cBhvr>
                                        <p:cTn id="27" dur="1000" fill="hold"/>
                                        <p:tgtEl>
                                          <p:spTgt spid="15"/>
                                        </p:tgtEl>
                                        <p:attrNameLst>
                                          <p:attrName>ppt_h</p:attrName>
                                        </p:attrNameLst>
                                      </p:cBhvr>
                                      <p:tavLst>
                                        <p:tav tm="0">
                                          <p:val>
                                            <p:fltVal val="0"/>
                                          </p:val>
                                        </p:tav>
                                        <p:tav tm="100000">
                                          <p:val>
                                            <p:strVal val="#ppt_h"/>
                                          </p:val>
                                        </p:tav>
                                      </p:tavLst>
                                    </p:anim>
                                    <p:anim calcmode="lin" valueType="num">
                                      <p:cBhvr>
                                        <p:cTn id="28" dur="1000" fill="hold"/>
                                        <p:tgtEl>
                                          <p:spTgt spid="15"/>
                                        </p:tgtEl>
                                        <p:attrNameLst>
                                          <p:attrName>style.rotation</p:attrName>
                                        </p:attrNameLst>
                                      </p:cBhvr>
                                      <p:tavLst>
                                        <p:tav tm="0">
                                          <p:val>
                                            <p:fltVal val="90"/>
                                          </p:val>
                                        </p:tav>
                                        <p:tav tm="100000">
                                          <p:val>
                                            <p:fltVal val="0"/>
                                          </p:val>
                                        </p:tav>
                                      </p:tavLst>
                                    </p:anim>
                                    <p:animEffect transition="in" filter="fade">
                                      <p:cBhvr>
                                        <p:cTn id="29" dur="1000"/>
                                        <p:tgtEl>
                                          <p:spTgt spid="15"/>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16" presetClass="entr" presetSubtype="21" fill="hold" grpId="0"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arn(inVertical)">
                                      <p:cBhvr>
                                        <p:cTn id="52" dur="500"/>
                                        <p:tgtEl>
                                          <p:spTgt spid="4"/>
                                        </p:tgtEl>
                                      </p:cBhvr>
                                    </p:animEffect>
                                  </p:childTnLst>
                                </p:cTn>
                              </p:par>
                            </p:childTnLst>
                          </p:cTn>
                        </p:par>
                        <p:par>
                          <p:cTn id="53" fill="hold">
                            <p:stCondLst>
                              <p:cond delay="7500"/>
                            </p:stCondLst>
                            <p:childTnLst>
                              <p:par>
                                <p:cTn id="54" presetID="53" presetClass="entr" presetSubtype="16"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childTnLst>
                                </p:cTn>
                              </p:par>
                            </p:childTnLst>
                          </p:cTn>
                        </p:par>
                        <p:par>
                          <p:cTn id="59" fill="hold">
                            <p:stCondLst>
                              <p:cond delay="8000"/>
                            </p:stCondLst>
                            <p:childTnLst>
                              <p:par>
                                <p:cTn id="60" presetID="1" presetClass="mediacall" presetSubtype="0" fill="hold" nodeType="afterEffect">
                                  <p:stCondLst>
                                    <p:cond delay="0"/>
                                  </p:stCondLst>
                                  <p:childTnLst>
                                    <p:cmd type="call" cmd="playFrom(0.0)">
                                      <p:cBhvr>
                                        <p:cTn id="61" dur="5000"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62" fill="hold" display="0">
                  <p:stCondLst>
                    <p:cond delay="indefinite"/>
                  </p:stCondLst>
                </p:cTn>
                <p:tgtEl>
                  <p:spTgt spid="21"/>
                </p:tgtEl>
              </p:cMediaNode>
            </p:video>
            <p:seq concurrent="1" nextAc="seek">
              <p:cTn id="63" restart="whenNotActive" fill="hold" evtFilter="cancelBubble" nodeType="interactiveSeq">
                <p:stCondLst>
                  <p:cond evt="onClick" delay="0">
                    <p:tgtEl>
                      <p:spTgt spid="21"/>
                    </p:tgtEl>
                  </p:cond>
                </p:stCondLst>
                <p:endSync evt="end" delay="0">
                  <p:rtn val="all"/>
                </p:endSync>
                <p:childTnLst>
                  <p:par>
                    <p:cTn id="64" fill="hold">
                      <p:stCondLst>
                        <p:cond delay="0"/>
                      </p:stCondLst>
                      <p:childTnLst>
                        <p:par>
                          <p:cTn id="65" fill="hold">
                            <p:stCondLst>
                              <p:cond delay="0"/>
                            </p:stCondLst>
                            <p:childTnLst>
                              <p:par>
                                <p:cTn id="66" presetID="2" presetClass="mediacall" presetSubtype="0" fill="hold" nodeType="clickEffect">
                                  <p:stCondLst>
                                    <p:cond delay="0"/>
                                  </p:stCondLst>
                                  <p:childTnLst>
                                    <p:cmd type="call" cmd="togglePause">
                                      <p:cBhvr>
                                        <p:cTn id="67" dur="1" fill="hold"/>
                                        <p:tgtEl>
                                          <p:spTgt spid="21"/>
                                        </p:tgtEl>
                                      </p:cBhvr>
                                    </p:cmd>
                                  </p:childTnLst>
                                </p:cTn>
                              </p:par>
                            </p:childTnLst>
                          </p:cTn>
                        </p:par>
                      </p:childTnLst>
                    </p:cTn>
                  </p:par>
                </p:childTnLst>
              </p:cTn>
              <p:nextCondLst>
                <p:cond evt="onClick" delay="0">
                  <p:tgtEl>
                    <p:spTgt spid="21"/>
                  </p:tgtEl>
                </p:cond>
              </p:nextCondLst>
            </p:seq>
          </p:childTnLst>
        </p:cTn>
      </p:par>
    </p:tnLst>
    <p:bldLst>
      <p:bldP spid="2" grpId="0"/>
      <p:bldP spid="4" grpId="0"/>
      <p:bldP spid="17" grpId="0" animBg="1"/>
      <p:bldP spid="18" grpId="0"/>
      <p:bldP spid="15" grpId="0" animBg="1"/>
      <p:bldP spid="16" grpId="0"/>
      <p:bldP spid="13" grpId="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0737"/>
            <a:ext cx="12192000" cy="646331"/>
          </a:xfrm>
          <a:prstGeom prst="rect">
            <a:avLst/>
          </a:prstGeom>
          <a:noFill/>
        </p:spPr>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Алгоритм </a:t>
            </a:r>
            <a:r>
              <a:rPr lang="ru-RU" dirty="0">
                <a:latin typeface="Times New Roman" panose="02020603050405020304" pitchFamily="18" charset="0"/>
                <a:cs typeface="Times New Roman" panose="02020603050405020304" pitchFamily="18" charset="0"/>
              </a:rPr>
              <a:t>признания молодого ученого нуждающимся </a:t>
            </a:r>
          </a:p>
          <a:p>
            <a:pPr algn="ctr"/>
            <a:r>
              <a:rPr lang="ru-RU" dirty="0">
                <a:latin typeface="Times New Roman" panose="02020603050405020304" pitchFamily="18" charset="0"/>
                <a:cs typeface="Times New Roman" panose="02020603050405020304" pitchFamily="18" charset="0"/>
              </a:rPr>
              <a:t>в улучшении жилищных условий</a:t>
            </a:r>
          </a:p>
        </p:txBody>
      </p:sp>
      <p:grpSp>
        <p:nvGrpSpPr>
          <p:cNvPr id="3" name="Группа 2"/>
          <p:cNvGrpSpPr/>
          <p:nvPr/>
        </p:nvGrpSpPr>
        <p:grpSpPr>
          <a:xfrm rot="8256010">
            <a:off x="-26922" y="-14899"/>
            <a:ext cx="1635324" cy="1699370"/>
            <a:chOff x="4856863" y="1703635"/>
            <a:chExt cx="2478274" cy="2925966"/>
          </a:xfrm>
          <a:solidFill>
            <a:schemeClr val="accent4"/>
          </a:solidFill>
        </p:grpSpPr>
        <p:sp>
          <p:nvSpPr>
            <p:cNvPr id="5" name="原创设计师QQ598969553          _5"/>
            <p:cNvSpPr/>
            <p:nvPr/>
          </p:nvSpPr>
          <p:spPr>
            <a:xfrm>
              <a:off x="5565170" y="4438207"/>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6" name="原创设计师QQ598969553          _6"/>
            <p:cNvSpPr/>
            <p:nvPr/>
          </p:nvSpPr>
          <p:spPr>
            <a:xfrm>
              <a:off x="6460527" y="4438207"/>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 name="原创设计师QQ598969553          _7"/>
            <p:cNvSpPr/>
            <p:nvPr/>
          </p:nvSpPr>
          <p:spPr>
            <a:xfrm>
              <a:off x="6031082" y="4472796"/>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 name="原创设计师QQ598969553          _8"/>
            <p:cNvSpPr/>
            <p:nvPr/>
          </p:nvSpPr>
          <p:spPr>
            <a:xfrm>
              <a:off x="5267458" y="3919461"/>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 name="原创设计师QQ598969553          _9"/>
            <p:cNvSpPr/>
            <p:nvPr/>
          </p:nvSpPr>
          <p:spPr>
            <a:xfrm>
              <a:off x="4941995" y="3419766"/>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0" name="原创设计师QQ598969553          _10"/>
            <p:cNvSpPr/>
            <p:nvPr/>
          </p:nvSpPr>
          <p:spPr>
            <a:xfrm>
              <a:off x="4856863" y="2791072"/>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1" name="原创设计师QQ598969553          _11"/>
            <p:cNvSpPr/>
            <p:nvPr/>
          </p:nvSpPr>
          <p:spPr>
            <a:xfrm>
              <a:off x="5171166" y="2060019"/>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2" name="原创设计师QQ598969553          _12"/>
            <p:cNvSpPr/>
            <p:nvPr/>
          </p:nvSpPr>
          <p:spPr>
            <a:xfrm>
              <a:off x="5667938" y="1735722"/>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3" name="原创设计师QQ598969553          _13"/>
            <p:cNvSpPr/>
            <p:nvPr/>
          </p:nvSpPr>
          <p:spPr>
            <a:xfrm>
              <a:off x="6265553" y="1703635"/>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4" name="原创设计师QQ598969553          _14"/>
            <p:cNvSpPr/>
            <p:nvPr/>
          </p:nvSpPr>
          <p:spPr>
            <a:xfrm>
              <a:off x="6906377" y="2109930"/>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5" name="原创设计师QQ598969553          _15"/>
            <p:cNvSpPr/>
            <p:nvPr/>
          </p:nvSpPr>
          <p:spPr>
            <a:xfrm>
              <a:off x="7143743" y="2717364"/>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6" name="原创设计师QQ598969553          _16"/>
            <p:cNvSpPr/>
            <p:nvPr/>
          </p:nvSpPr>
          <p:spPr>
            <a:xfrm>
              <a:off x="7089045" y="3375925"/>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7" name="原创设计师QQ598969553          _17"/>
            <p:cNvSpPr/>
            <p:nvPr/>
          </p:nvSpPr>
          <p:spPr>
            <a:xfrm>
              <a:off x="6732346" y="3963328"/>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8" name="原创设计师QQ598969553          _18"/>
            <p:cNvSpPr/>
            <p:nvPr/>
          </p:nvSpPr>
          <p:spPr>
            <a:xfrm>
              <a:off x="5765119" y="3858337"/>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19" name="原创设计师QQ598969553          _19"/>
            <p:cNvSpPr/>
            <p:nvPr/>
          </p:nvSpPr>
          <p:spPr>
            <a:xfrm>
              <a:off x="5507064" y="2711533"/>
              <a:ext cx="295957" cy="29595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0" name="原创设计师QQ598969553          _20"/>
            <p:cNvSpPr/>
            <p:nvPr/>
          </p:nvSpPr>
          <p:spPr>
            <a:xfrm>
              <a:off x="6101976" y="3317625"/>
              <a:ext cx="432576" cy="432576"/>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1" name="原创设计师QQ598969553          _21"/>
            <p:cNvSpPr/>
            <p:nvPr/>
          </p:nvSpPr>
          <p:spPr>
            <a:xfrm>
              <a:off x="5817672" y="3178376"/>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2" name="原创设计师QQ598969553          _22"/>
            <p:cNvSpPr/>
            <p:nvPr/>
          </p:nvSpPr>
          <p:spPr>
            <a:xfrm>
              <a:off x="5347686" y="3230988"/>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3" name="原创设计师QQ598969553          _23"/>
            <p:cNvSpPr/>
            <p:nvPr/>
          </p:nvSpPr>
          <p:spPr>
            <a:xfrm>
              <a:off x="6097298" y="2176099"/>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4" name="原创设计师QQ598969553          _24"/>
            <p:cNvSpPr/>
            <p:nvPr/>
          </p:nvSpPr>
          <p:spPr>
            <a:xfrm>
              <a:off x="6297191" y="2533839"/>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5" name="原创设计师QQ598969553          _25"/>
            <p:cNvSpPr/>
            <p:nvPr/>
          </p:nvSpPr>
          <p:spPr>
            <a:xfrm>
              <a:off x="6751402" y="3039594"/>
              <a:ext cx="191394" cy="1913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6" name="原创设计师QQ598969553          _26"/>
            <p:cNvSpPr/>
            <p:nvPr/>
          </p:nvSpPr>
          <p:spPr>
            <a:xfrm>
              <a:off x="5518144" y="2178435"/>
              <a:ext cx="295957" cy="295957"/>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7" name="原创设计师QQ598969553          _27"/>
            <p:cNvSpPr/>
            <p:nvPr/>
          </p:nvSpPr>
          <p:spPr>
            <a:xfrm>
              <a:off x="6222001" y="3008691"/>
              <a:ext cx="139249" cy="1392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cxnSp>
          <p:nvCxnSpPr>
            <p:cNvPr id="28" name="原创设计师QQ598969553          _28"/>
            <p:cNvCxnSpPr>
              <a:stCxn id="5" idx="6"/>
              <a:endCxn id="7" idx="2"/>
            </p:cNvCxnSpPr>
            <p:nvPr/>
          </p:nvCxnSpPr>
          <p:spPr>
            <a:xfrm>
              <a:off x="5756564" y="4533904"/>
              <a:ext cx="274518" cy="851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原创设计师QQ598969553          _29"/>
            <p:cNvCxnSpPr>
              <a:stCxn id="7" idx="6"/>
              <a:endCxn id="6" idx="2"/>
            </p:cNvCxnSpPr>
            <p:nvPr/>
          </p:nvCxnSpPr>
          <p:spPr>
            <a:xfrm flipV="1">
              <a:off x="6170331" y="4507832"/>
              <a:ext cx="290196" cy="3458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原创设计师QQ598969553          _30"/>
            <p:cNvCxnSpPr>
              <a:stCxn id="6" idx="7"/>
              <a:endCxn id="17" idx="3"/>
            </p:cNvCxnSpPr>
            <p:nvPr/>
          </p:nvCxnSpPr>
          <p:spPr>
            <a:xfrm flipV="1">
              <a:off x="6579383" y="4082184"/>
              <a:ext cx="173356" cy="37641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原创设计师QQ598969553          _31"/>
            <p:cNvCxnSpPr>
              <a:stCxn id="17" idx="7"/>
              <a:endCxn id="16" idx="3"/>
            </p:cNvCxnSpPr>
            <p:nvPr/>
          </p:nvCxnSpPr>
          <p:spPr>
            <a:xfrm flipV="1">
              <a:off x="6851202" y="3539290"/>
              <a:ext cx="265872" cy="44443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原创设计师QQ598969553          _32"/>
            <p:cNvCxnSpPr>
              <a:stCxn id="16" idx="0"/>
              <a:endCxn id="15" idx="4"/>
            </p:cNvCxnSpPr>
            <p:nvPr/>
          </p:nvCxnSpPr>
          <p:spPr>
            <a:xfrm flipV="1">
              <a:off x="7184742" y="2908758"/>
              <a:ext cx="54698" cy="46716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原创设计师QQ598969553          _33"/>
            <p:cNvCxnSpPr>
              <a:stCxn id="15" idx="0"/>
              <a:endCxn id="14" idx="5"/>
            </p:cNvCxnSpPr>
            <p:nvPr/>
          </p:nvCxnSpPr>
          <p:spPr>
            <a:xfrm flipH="1" flipV="1">
              <a:off x="7069742" y="2273295"/>
              <a:ext cx="169698" cy="44406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原创设计师QQ598969553          _34"/>
            <p:cNvCxnSpPr>
              <a:stCxn id="14" idx="1"/>
              <a:endCxn id="13" idx="6"/>
            </p:cNvCxnSpPr>
            <p:nvPr/>
          </p:nvCxnSpPr>
          <p:spPr>
            <a:xfrm flipH="1" flipV="1">
              <a:off x="6456947" y="1799332"/>
              <a:ext cx="477459" cy="33862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原创设计师QQ598969553          _35"/>
            <p:cNvCxnSpPr>
              <a:stCxn id="13" idx="2"/>
              <a:endCxn id="12" idx="6"/>
            </p:cNvCxnSpPr>
            <p:nvPr/>
          </p:nvCxnSpPr>
          <p:spPr>
            <a:xfrm flipH="1">
              <a:off x="5859332" y="1799332"/>
              <a:ext cx="406221" cy="3208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原创设计师QQ598969553          _36"/>
            <p:cNvCxnSpPr>
              <a:stCxn id="12" idx="2"/>
              <a:endCxn id="11" idx="7"/>
            </p:cNvCxnSpPr>
            <p:nvPr/>
          </p:nvCxnSpPr>
          <p:spPr>
            <a:xfrm flipH="1">
              <a:off x="5334531" y="1831419"/>
              <a:ext cx="333407" cy="25662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原创设计师QQ598969553          _37"/>
            <p:cNvCxnSpPr>
              <a:stCxn id="11" idx="3"/>
              <a:endCxn id="10" idx="0"/>
            </p:cNvCxnSpPr>
            <p:nvPr/>
          </p:nvCxnSpPr>
          <p:spPr>
            <a:xfrm flipH="1">
              <a:off x="4952560" y="2223384"/>
              <a:ext cx="246635" cy="56768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原创设计师QQ598969553          _38"/>
            <p:cNvCxnSpPr>
              <a:stCxn id="10" idx="4"/>
              <a:endCxn id="9" idx="0"/>
            </p:cNvCxnSpPr>
            <p:nvPr/>
          </p:nvCxnSpPr>
          <p:spPr>
            <a:xfrm>
              <a:off x="4952560" y="2982466"/>
              <a:ext cx="85132" cy="43730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原创设计师QQ598969553          _39"/>
            <p:cNvCxnSpPr>
              <a:stCxn id="9" idx="5"/>
              <a:endCxn id="8" idx="1"/>
            </p:cNvCxnSpPr>
            <p:nvPr/>
          </p:nvCxnSpPr>
          <p:spPr>
            <a:xfrm>
              <a:off x="5105360" y="3583131"/>
              <a:ext cx="190127" cy="36435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原创设计师QQ598969553          _40"/>
            <p:cNvCxnSpPr>
              <a:stCxn id="8" idx="4"/>
              <a:endCxn id="5" idx="1"/>
            </p:cNvCxnSpPr>
            <p:nvPr/>
          </p:nvCxnSpPr>
          <p:spPr>
            <a:xfrm>
              <a:off x="5363155" y="4110855"/>
              <a:ext cx="230044" cy="355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原创设计师QQ598969553          _41"/>
            <p:cNvCxnSpPr>
              <a:stCxn id="5" idx="7"/>
              <a:endCxn id="18" idx="4"/>
            </p:cNvCxnSpPr>
            <p:nvPr/>
          </p:nvCxnSpPr>
          <p:spPr>
            <a:xfrm flipV="1">
              <a:off x="5728535" y="3997586"/>
              <a:ext cx="106209" cy="46865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原创设计师QQ598969553          _42"/>
            <p:cNvCxnSpPr>
              <a:stCxn id="18" idx="6"/>
              <a:endCxn id="17" idx="2"/>
            </p:cNvCxnSpPr>
            <p:nvPr/>
          </p:nvCxnSpPr>
          <p:spPr>
            <a:xfrm>
              <a:off x="5904368" y="3927962"/>
              <a:ext cx="827978" cy="10499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原创设计师QQ598969553          _43"/>
            <p:cNvCxnSpPr>
              <a:stCxn id="18" idx="5"/>
              <a:endCxn id="7" idx="0"/>
            </p:cNvCxnSpPr>
            <p:nvPr/>
          </p:nvCxnSpPr>
          <p:spPr>
            <a:xfrm>
              <a:off x="5883975" y="3977193"/>
              <a:ext cx="216732" cy="49560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原创设计师QQ598969553          _44"/>
            <p:cNvCxnSpPr>
              <a:stCxn id="6" idx="1"/>
              <a:endCxn id="18" idx="5"/>
            </p:cNvCxnSpPr>
            <p:nvPr/>
          </p:nvCxnSpPr>
          <p:spPr>
            <a:xfrm flipH="1" flipV="1">
              <a:off x="5883975" y="3977193"/>
              <a:ext cx="596945" cy="48140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原创设计师QQ598969553          _45"/>
            <p:cNvCxnSpPr>
              <a:stCxn id="18" idx="1"/>
              <a:endCxn id="22" idx="5"/>
            </p:cNvCxnSpPr>
            <p:nvPr/>
          </p:nvCxnSpPr>
          <p:spPr>
            <a:xfrm flipH="1" flipV="1">
              <a:off x="5466542" y="3349844"/>
              <a:ext cx="318970" cy="528886"/>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原创设计师QQ598969553          _46"/>
            <p:cNvCxnSpPr>
              <a:stCxn id="8" idx="7"/>
              <a:endCxn id="18" idx="2"/>
            </p:cNvCxnSpPr>
            <p:nvPr/>
          </p:nvCxnSpPr>
          <p:spPr>
            <a:xfrm flipV="1">
              <a:off x="5430823" y="3927962"/>
              <a:ext cx="334296" cy="1952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原创设计师QQ598969553          _47"/>
            <p:cNvCxnSpPr>
              <a:stCxn id="22" idx="3"/>
              <a:endCxn id="9" idx="7"/>
            </p:cNvCxnSpPr>
            <p:nvPr/>
          </p:nvCxnSpPr>
          <p:spPr>
            <a:xfrm flipH="1">
              <a:off x="5105360" y="3349844"/>
              <a:ext cx="262719" cy="9795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原创设计师QQ598969553          _48"/>
            <p:cNvCxnSpPr>
              <a:stCxn id="8" idx="0"/>
              <a:endCxn id="22" idx="4"/>
            </p:cNvCxnSpPr>
            <p:nvPr/>
          </p:nvCxnSpPr>
          <p:spPr>
            <a:xfrm flipV="1">
              <a:off x="5363155" y="3370237"/>
              <a:ext cx="54156" cy="54922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原创设计师QQ598969553          _49"/>
            <p:cNvCxnSpPr>
              <a:stCxn id="22" idx="0"/>
              <a:endCxn id="11" idx="4"/>
            </p:cNvCxnSpPr>
            <p:nvPr/>
          </p:nvCxnSpPr>
          <p:spPr>
            <a:xfrm flipH="1" flipV="1">
              <a:off x="5266863" y="2251413"/>
              <a:ext cx="150448" cy="97957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原创设计师QQ598969553          _50"/>
            <p:cNvCxnSpPr>
              <a:stCxn id="22" idx="1"/>
              <a:endCxn id="10" idx="6"/>
            </p:cNvCxnSpPr>
            <p:nvPr/>
          </p:nvCxnSpPr>
          <p:spPr>
            <a:xfrm flipH="1" flipV="1">
              <a:off x="5048257" y="2886769"/>
              <a:ext cx="319822" cy="36461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原创设计师QQ598969553          _51"/>
            <p:cNvCxnSpPr>
              <a:stCxn id="11" idx="6"/>
              <a:endCxn id="26" idx="1"/>
            </p:cNvCxnSpPr>
            <p:nvPr/>
          </p:nvCxnSpPr>
          <p:spPr>
            <a:xfrm>
              <a:off x="5362560" y="2155716"/>
              <a:ext cx="198926" cy="6606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原创设计师QQ598969553          _52"/>
            <p:cNvCxnSpPr>
              <a:stCxn id="26" idx="4"/>
              <a:endCxn id="19" idx="0"/>
            </p:cNvCxnSpPr>
            <p:nvPr/>
          </p:nvCxnSpPr>
          <p:spPr>
            <a:xfrm flipH="1">
              <a:off x="5655043" y="2474392"/>
              <a:ext cx="11080" cy="23714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原创设计师QQ598969553          _53"/>
            <p:cNvCxnSpPr>
              <a:stCxn id="19" idx="5"/>
              <a:endCxn id="21" idx="1"/>
            </p:cNvCxnSpPr>
            <p:nvPr/>
          </p:nvCxnSpPr>
          <p:spPr>
            <a:xfrm>
              <a:off x="5759679" y="2964148"/>
              <a:ext cx="78386" cy="23462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原创设计师QQ598969553          _54"/>
            <p:cNvCxnSpPr>
              <a:stCxn id="21" idx="5"/>
              <a:endCxn id="20" idx="1"/>
            </p:cNvCxnSpPr>
            <p:nvPr/>
          </p:nvCxnSpPr>
          <p:spPr>
            <a:xfrm>
              <a:off x="5936528" y="3297232"/>
              <a:ext cx="228797" cy="8374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原创设计师QQ598969553          _55"/>
            <p:cNvCxnSpPr>
              <a:stCxn id="20" idx="5"/>
              <a:endCxn id="17" idx="1"/>
            </p:cNvCxnSpPr>
            <p:nvPr/>
          </p:nvCxnSpPr>
          <p:spPr>
            <a:xfrm>
              <a:off x="6471203" y="3686852"/>
              <a:ext cx="281536" cy="29686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原创设计师QQ598969553          _56"/>
            <p:cNvCxnSpPr>
              <a:stCxn id="20" idx="3"/>
              <a:endCxn id="18" idx="7"/>
            </p:cNvCxnSpPr>
            <p:nvPr/>
          </p:nvCxnSpPr>
          <p:spPr>
            <a:xfrm flipH="1">
              <a:off x="5883975" y="3686852"/>
              <a:ext cx="281350" cy="19187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原创设计师QQ598969553          _57"/>
            <p:cNvCxnSpPr>
              <a:stCxn id="21" idx="3"/>
              <a:endCxn id="22" idx="6"/>
            </p:cNvCxnSpPr>
            <p:nvPr/>
          </p:nvCxnSpPr>
          <p:spPr>
            <a:xfrm flipH="1">
              <a:off x="5486935" y="3297232"/>
              <a:ext cx="351130" cy="3381"/>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原创设计师QQ598969553          _58"/>
            <p:cNvCxnSpPr>
              <a:stCxn id="19" idx="3"/>
              <a:endCxn id="22" idx="7"/>
            </p:cNvCxnSpPr>
            <p:nvPr/>
          </p:nvCxnSpPr>
          <p:spPr>
            <a:xfrm flipH="1">
              <a:off x="5466542" y="2964148"/>
              <a:ext cx="83864" cy="28723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9" name="原创设计师QQ598969553          _59"/>
            <p:cNvCxnSpPr>
              <a:stCxn id="19" idx="7"/>
              <a:endCxn id="23" idx="3"/>
            </p:cNvCxnSpPr>
            <p:nvPr/>
          </p:nvCxnSpPr>
          <p:spPr>
            <a:xfrm flipV="1">
              <a:off x="5759679" y="2294955"/>
              <a:ext cx="358012" cy="45992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原创设计师QQ598969553          _60"/>
            <p:cNvCxnSpPr>
              <a:stCxn id="23" idx="7"/>
              <a:endCxn id="13" idx="3"/>
            </p:cNvCxnSpPr>
            <p:nvPr/>
          </p:nvCxnSpPr>
          <p:spPr>
            <a:xfrm flipV="1">
              <a:off x="6216154" y="1867000"/>
              <a:ext cx="77428" cy="32949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原创设计师QQ598969553          _61"/>
            <p:cNvCxnSpPr>
              <a:stCxn id="26" idx="7"/>
              <a:endCxn id="13" idx="3"/>
            </p:cNvCxnSpPr>
            <p:nvPr/>
          </p:nvCxnSpPr>
          <p:spPr>
            <a:xfrm flipV="1">
              <a:off x="5770759" y="1867000"/>
              <a:ext cx="522823" cy="354777"/>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原创设计师QQ598969553          _62"/>
            <p:cNvCxnSpPr>
              <a:stCxn id="12" idx="5"/>
              <a:endCxn id="23" idx="1"/>
            </p:cNvCxnSpPr>
            <p:nvPr/>
          </p:nvCxnSpPr>
          <p:spPr>
            <a:xfrm>
              <a:off x="5831303" y="1899087"/>
              <a:ext cx="286388" cy="29740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原创设计师QQ598969553          _63"/>
            <p:cNvCxnSpPr>
              <a:stCxn id="24" idx="7"/>
              <a:endCxn id="14" idx="3"/>
            </p:cNvCxnSpPr>
            <p:nvPr/>
          </p:nvCxnSpPr>
          <p:spPr>
            <a:xfrm flipV="1">
              <a:off x="6460556" y="2273295"/>
              <a:ext cx="473850" cy="28857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原创设计师QQ598969553          _64"/>
            <p:cNvCxnSpPr>
              <a:stCxn id="24" idx="0"/>
              <a:endCxn id="13" idx="4"/>
            </p:cNvCxnSpPr>
            <p:nvPr/>
          </p:nvCxnSpPr>
          <p:spPr>
            <a:xfrm flipH="1" flipV="1">
              <a:off x="6361250" y="1895029"/>
              <a:ext cx="31638" cy="63881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原创设计师QQ598969553          _65"/>
            <p:cNvCxnSpPr>
              <a:stCxn id="24" idx="1"/>
              <a:endCxn id="23" idx="5"/>
            </p:cNvCxnSpPr>
            <p:nvPr/>
          </p:nvCxnSpPr>
          <p:spPr>
            <a:xfrm flipH="1" flipV="1">
              <a:off x="6216154" y="2294955"/>
              <a:ext cx="109066" cy="266913"/>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原创设计师QQ598969553          _66"/>
            <p:cNvCxnSpPr>
              <a:stCxn id="27" idx="0"/>
              <a:endCxn id="24" idx="4"/>
            </p:cNvCxnSpPr>
            <p:nvPr/>
          </p:nvCxnSpPr>
          <p:spPr>
            <a:xfrm flipV="1">
              <a:off x="6291626" y="2725233"/>
              <a:ext cx="101262" cy="283458"/>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原创设计师QQ598969553          _67"/>
            <p:cNvCxnSpPr>
              <a:stCxn id="27" idx="4"/>
              <a:endCxn id="20" idx="0"/>
            </p:cNvCxnSpPr>
            <p:nvPr/>
          </p:nvCxnSpPr>
          <p:spPr>
            <a:xfrm>
              <a:off x="6291626" y="3147940"/>
              <a:ext cx="26638" cy="16968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原创设计师QQ598969553          _68"/>
            <p:cNvCxnSpPr>
              <a:stCxn id="27" idx="1"/>
              <a:endCxn id="19" idx="6"/>
            </p:cNvCxnSpPr>
            <p:nvPr/>
          </p:nvCxnSpPr>
          <p:spPr>
            <a:xfrm flipH="1" flipV="1">
              <a:off x="5803021" y="2859512"/>
              <a:ext cx="439373" cy="169572"/>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原创设计师QQ598969553          _69"/>
            <p:cNvCxnSpPr>
              <a:stCxn id="20" idx="7"/>
              <a:endCxn id="25" idx="3"/>
            </p:cNvCxnSpPr>
            <p:nvPr/>
          </p:nvCxnSpPr>
          <p:spPr>
            <a:xfrm flipV="1">
              <a:off x="6471203" y="3202959"/>
              <a:ext cx="308228" cy="17801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原创设计师QQ598969553          _70"/>
            <p:cNvCxnSpPr>
              <a:stCxn id="25" idx="0"/>
              <a:endCxn id="14" idx="4"/>
            </p:cNvCxnSpPr>
            <p:nvPr/>
          </p:nvCxnSpPr>
          <p:spPr>
            <a:xfrm flipV="1">
              <a:off x="6847099" y="2301324"/>
              <a:ext cx="154975" cy="73827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原创设计师QQ598969553          _71"/>
            <p:cNvCxnSpPr>
              <a:stCxn id="25" idx="1"/>
              <a:endCxn id="24" idx="5"/>
            </p:cNvCxnSpPr>
            <p:nvPr/>
          </p:nvCxnSpPr>
          <p:spPr>
            <a:xfrm flipH="1" flipV="1">
              <a:off x="6460556" y="2697204"/>
              <a:ext cx="318875" cy="370419"/>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原创设计师QQ598969553          _72"/>
            <p:cNvCxnSpPr>
              <a:stCxn id="25" idx="7"/>
              <a:endCxn id="15" idx="3"/>
            </p:cNvCxnSpPr>
            <p:nvPr/>
          </p:nvCxnSpPr>
          <p:spPr>
            <a:xfrm flipV="1">
              <a:off x="6914767" y="2880729"/>
              <a:ext cx="257005" cy="186894"/>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原创设计师QQ598969553          _73"/>
            <p:cNvCxnSpPr>
              <a:stCxn id="25" idx="5"/>
              <a:endCxn id="16" idx="1"/>
            </p:cNvCxnSpPr>
            <p:nvPr/>
          </p:nvCxnSpPr>
          <p:spPr>
            <a:xfrm>
              <a:off x="6914767" y="3202959"/>
              <a:ext cx="202307" cy="200995"/>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原创设计师QQ598969553          _74"/>
            <p:cNvCxnSpPr>
              <a:stCxn id="17" idx="0"/>
              <a:endCxn id="25" idx="4"/>
            </p:cNvCxnSpPr>
            <p:nvPr/>
          </p:nvCxnSpPr>
          <p:spPr>
            <a:xfrm flipV="1">
              <a:off x="6801971" y="3230988"/>
              <a:ext cx="45128" cy="732340"/>
            </a:xfrm>
            <a:prstGeom prst="line">
              <a:avLst/>
            </a:prstGeom>
            <a:grpFill/>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5" name="Группа 74"/>
          <p:cNvGrpSpPr/>
          <p:nvPr/>
        </p:nvGrpSpPr>
        <p:grpSpPr>
          <a:xfrm rot="13555023">
            <a:off x="10528755" y="-31766"/>
            <a:ext cx="1635324" cy="1699370"/>
            <a:chOff x="4856863" y="1703635"/>
            <a:chExt cx="2478274" cy="2925966"/>
          </a:xfrm>
        </p:grpSpPr>
        <p:sp>
          <p:nvSpPr>
            <p:cNvPr id="77" name="原创设计师QQ598969553          _5"/>
            <p:cNvSpPr/>
            <p:nvPr/>
          </p:nvSpPr>
          <p:spPr>
            <a:xfrm>
              <a:off x="5565170" y="4438207"/>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8" name="原创设计师QQ598969553          _6"/>
            <p:cNvSpPr/>
            <p:nvPr/>
          </p:nvSpPr>
          <p:spPr>
            <a:xfrm>
              <a:off x="6460527" y="4438207"/>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9" name="原创设计师QQ598969553          _7"/>
            <p:cNvSpPr/>
            <p:nvPr/>
          </p:nvSpPr>
          <p:spPr>
            <a:xfrm>
              <a:off x="6031082" y="4472796"/>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0" name="原创设计师QQ598969553          _8"/>
            <p:cNvSpPr/>
            <p:nvPr/>
          </p:nvSpPr>
          <p:spPr>
            <a:xfrm>
              <a:off x="5267458" y="3919461"/>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1" name="原创设计师QQ598969553          _9"/>
            <p:cNvSpPr/>
            <p:nvPr/>
          </p:nvSpPr>
          <p:spPr>
            <a:xfrm>
              <a:off x="4941995" y="3419766"/>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2" name="原创设计师QQ598969553          _10"/>
            <p:cNvSpPr/>
            <p:nvPr/>
          </p:nvSpPr>
          <p:spPr>
            <a:xfrm>
              <a:off x="4856863" y="2791072"/>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3" name="原创设计师QQ598969553          _11"/>
            <p:cNvSpPr/>
            <p:nvPr/>
          </p:nvSpPr>
          <p:spPr>
            <a:xfrm>
              <a:off x="5171166" y="2060019"/>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4" name="原创设计师QQ598969553          _12"/>
            <p:cNvSpPr/>
            <p:nvPr/>
          </p:nvSpPr>
          <p:spPr>
            <a:xfrm>
              <a:off x="5667938" y="1735722"/>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5" name="原创设计师QQ598969553          _13"/>
            <p:cNvSpPr/>
            <p:nvPr/>
          </p:nvSpPr>
          <p:spPr>
            <a:xfrm>
              <a:off x="6265553" y="1703635"/>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6" name="原创设计师QQ598969553          _14"/>
            <p:cNvSpPr/>
            <p:nvPr/>
          </p:nvSpPr>
          <p:spPr>
            <a:xfrm>
              <a:off x="6906377" y="2109930"/>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7" name="原创设计师QQ598969553          _15"/>
            <p:cNvSpPr/>
            <p:nvPr/>
          </p:nvSpPr>
          <p:spPr>
            <a:xfrm>
              <a:off x="7143743" y="2717364"/>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8" name="原创设计师QQ598969553          _16"/>
            <p:cNvSpPr/>
            <p:nvPr/>
          </p:nvSpPr>
          <p:spPr>
            <a:xfrm>
              <a:off x="7089045" y="3375925"/>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89" name="原创设计师QQ598969553          _17"/>
            <p:cNvSpPr/>
            <p:nvPr/>
          </p:nvSpPr>
          <p:spPr>
            <a:xfrm>
              <a:off x="6732346" y="3963328"/>
              <a:ext cx="139249" cy="139249"/>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0" name="原创设计师QQ598969553          _18"/>
            <p:cNvSpPr/>
            <p:nvPr/>
          </p:nvSpPr>
          <p:spPr>
            <a:xfrm>
              <a:off x="5765119" y="3858337"/>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1" name="原创设计师QQ598969553          _19"/>
            <p:cNvSpPr/>
            <p:nvPr/>
          </p:nvSpPr>
          <p:spPr>
            <a:xfrm>
              <a:off x="5507064" y="2711533"/>
              <a:ext cx="295957" cy="29595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2" name="原创设计师QQ598969553          _20"/>
            <p:cNvSpPr/>
            <p:nvPr/>
          </p:nvSpPr>
          <p:spPr>
            <a:xfrm>
              <a:off x="6101976" y="3317625"/>
              <a:ext cx="432576" cy="432576"/>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3" name="原创设计师QQ598969553          _21"/>
            <p:cNvSpPr/>
            <p:nvPr/>
          </p:nvSpPr>
          <p:spPr>
            <a:xfrm>
              <a:off x="5817672" y="3178376"/>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4" name="原创设计师QQ598969553          _22"/>
            <p:cNvSpPr/>
            <p:nvPr/>
          </p:nvSpPr>
          <p:spPr>
            <a:xfrm>
              <a:off x="5347686" y="3230988"/>
              <a:ext cx="139249" cy="139249"/>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5" name="原创设计师QQ598969553          _23"/>
            <p:cNvSpPr/>
            <p:nvPr/>
          </p:nvSpPr>
          <p:spPr>
            <a:xfrm>
              <a:off x="6097298" y="2176099"/>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6" name="原创设计师QQ598969553          _24"/>
            <p:cNvSpPr/>
            <p:nvPr/>
          </p:nvSpPr>
          <p:spPr>
            <a:xfrm>
              <a:off x="6297191" y="2533839"/>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7" name="原创设计师QQ598969553          _25"/>
            <p:cNvSpPr/>
            <p:nvPr/>
          </p:nvSpPr>
          <p:spPr>
            <a:xfrm>
              <a:off x="6751402" y="3039594"/>
              <a:ext cx="191394" cy="19139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8" name="原创设计师QQ598969553          _26"/>
            <p:cNvSpPr/>
            <p:nvPr/>
          </p:nvSpPr>
          <p:spPr>
            <a:xfrm>
              <a:off x="5518144" y="2178435"/>
              <a:ext cx="295957" cy="295957"/>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99" name="原创设计师QQ598969553          _27"/>
            <p:cNvSpPr/>
            <p:nvPr/>
          </p:nvSpPr>
          <p:spPr>
            <a:xfrm>
              <a:off x="6222001" y="3008691"/>
              <a:ext cx="139249" cy="13924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cxnSp>
          <p:nvCxnSpPr>
            <p:cNvPr id="100" name="原创设计师QQ598969553          _28"/>
            <p:cNvCxnSpPr>
              <a:stCxn id="77" idx="6"/>
              <a:endCxn id="79" idx="2"/>
            </p:cNvCxnSpPr>
            <p:nvPr/>
          </p:nvCxnSpPr>
          <p:spPr>
            <a:xfrm>
              <a:off x="5756564" y="4533904"/>
              <a:ext cx="274518" cy="851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原创设计师QQ598969553          _29"/>
            <p:cNvCxnSpPr>
              <a:stCxn id="79" idx="6"/>
              <a:endCxn id="78" idx="2"/>
            </p:cNvCxnSpPr>
            <p:nvPr/>
          </p:nvCxnSpPr>
          <p:spPr>
            <a:xfrm flipV="1">
              <a:off x="6170331" y="4507832"/>
              <a:ext cx="290196" cy="3458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2" name="原创设计师QQ598969553          _30"/>
            <p:cNvCxnSpPr>
              <a:stCxn id="78" idx="7"/>
              <a:endCxn id="89" idx="3"/>
            </p:cNvCxnSpPr>
            <p:nvPr/>
          </p:nvCxnSpPr>
          <p:spPr>
            <a:xfrm flipV="1">
              <a:off x="6579383" y="4082184"/>
              <a:ext cx="173356" cy="37641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3" name="原创设计师QQ598969553          _31"/>
            <p:cNvCxnSpPr>
              <a:stCxn id="89" idx="7"/>
              <a:endCxn id="88" idx="3"/>
            </p:cNvCxnSpPr>
            <p:nvPr/>
          </p:nvCxnSpPr>
          <p:spPr>
            <a:xfrm flipV="1">
              <a:off x="6851202" y="3539290"/>
              <a:ext cx="265872" cy="44443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原创设计师QQ598969553          _32"/>
            <p:cNvCxnSpPr>
              <a:stCxn id="88" idx="0"/>
              <a:endCxn id="87" idx="4"/>
            </p:cNvCxnSpPr>
            <p:nvPr/>
          </p:nvCxnSpPr>
          <p:spPr>
            <a:xfrm flipV="1">
              <a:off x="7184742" y="2908758"/>
              <a:ext cx="54698" cy="46716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原创设计师QQ598969553          _33"/>
            <p:cNvCxnSpPr>
              <a:stCxn id="87" idx="0"/>
              <a:endCxn id="86" idx="5"/>
            </p:cNvCxnSpPr>
            <p:nvPr/>
          </p:nvCxnSpPr>
          <p:spPr>
            <a:xfrm flipH="1" flipV="1">
              <a:off x="7069742" y="2273295"/>
              <a:ext cx="169698" cy="4440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原创设计师QQ598969553          _34"/>
            <p:cNvCxnSpPr>
              <a:stCxn id="86" idx="1"/>
              <a:endCxn id="85" idx="6"/>
            </p:cNvCxnSpPr>
            <p:nvPr/>
          </p:nvCxnSpPr>
          <p:spPr>
            <a:xfrm flipH="1" flipV="1">
              <a:off x="6456947" y="1799332"/>
              <a:ext cx="477459" cy="33862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原创设计师QQ598969553          _35"/>
            <p:cNvCxnSpPr>
              <a:stCxn id="85" idx="2"/>
              <a:endCxn id="84" idx="6"/>
            </p:cNvCxnSpPr>
            <p:nvPr/>
          </p:nvCxnSpPr>
          <p:spPr>
            <a:xfrm flipH="1">
              <a:off x="5859332" y="1799332"/>
              <a:ext cx="406221" cy="3208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原创设计师QQ598969553          _36"/>
            <p:cNvCxnSpPr>
              <a:stCxn id="84" idx="2"/>
              <a:endCxn id="83" idx="7"/>
            </p:cNvCxnSpPr>
            <p:nvPr/>
          </p:nvCxnSpPr>
          <p:spPr>
            <a:xfrm flipH="1">
              <a:off x="5334531" y="1831419"/>
              <a:ext cx="333407" cy="25662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原创设计师QQ598969553          _37"/>
            <p:cNvCxnSpPr>
              <a:stCxn id="83" idx="3"/>
              <a:endCxn id="82" idx="0"/>
            </p:cNvCxnSpPr>
            <p:nvPr/>
          </p:nvCxnSpPr>
          <p:spPr>
            <a:xfrm flipH="1">
              <a:off x="4952560" y="2223384"/>
              <a:ext cx="246635" cy="56768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原创设计师QQ598969553          _38"/>
            <p:cNvCxnSpPr>
              <a:stCxn id="82" idx="4"/>
              <a:endCxn id="81" idx="0"/>
            </p:cNvCxnSpPr>
            <p:nvPr/>
          </p:nvCxnSpPr>
          <p:spPr>
            <a:xfrm>
              <a:off x="4952560" y="2982466"/>
              <a:ext cx="85132" cy="43730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原创设计师QQ598969553          _39"/>
            <p:cNvCxnSpPr>
              <a:stCxn id="81" idx="5"/>
              <a:endCxn id="80" idx="1"/>
            </p:cNvCxnSpPr>
            <p:nvPr/>
          </p:nvCxnSpPr>
          <p:spPr>
            <a:xfrm>
              <a:off x="5105360" y="3583131"/>
              <a:ext cx="190127" cy="36435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原创设计师QQ598969553          _40"/>
            <p:cNvCxnSpPr>
              <a:stCxn id="80" idx="4"/>
              <a:endCxn id="77" idx="1"/>
            </p:cNvCxnSpPr>
            <p:nvPr/>
          </p:nvCxnSpPr>
          <p:spPr>
            <a:xfrm>
              <a:off x="5363155" y="4110855"/>
              <a:ext cx="230044" cy="355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原创设计师QQ598969553          _41"/>
            <p:cNvCxnSpPr>
              <a:stCxn id="77" idx="7"/>
              <a:endCxn id="90" idx="4"/>
            </p:cNvCxnSpPr>
            <p:nvPr/>
          </p:nvCxnSpPr>
          <p:spPr>
            <a:xfrm flipV="1">
              <a:off x="5728535" y="3997586"/>
              <a:ext cx="106209" cy="46865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原创设计师QQ598969553          _42"/>
            <p:cNvCxnSpPr>
              <a:stCxn id="90" idx="6"/>
              <a:endCxn id="89" idx="2"/>
            </p:cNvCxnSpPr>
            <p:nvPr/>
          </p:nvCxnSpPr>
          <p:spPr>
            <a:xfrm>
              <a:off x="5904368" y="3927962"/>
              <a:ext cx="827978" cy="10499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原创设计师QQ598969553          _43"/>
            <p:cNvCxnSpPr>
              <a:stCxn id="90" idx="5"/>
              <a:endCxn id="79" idx="0"/>
            </p:cNvCxnSpPr>
            <p:nvPr/>
          </p:nvCxnSpPr>
          <p:spPr>
            <a:xfrm>
              <a:off x="5883975" y="3977193"/>
              <a:ext cx="216732" cy="49560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6" name="原创设计师QQ598969553          _44"/>
            <p:cNvCxnSpPr>
              <a:stCxn id="78" idx="1"/>
              <a:endCxn id="90" idx="5"/>
            </p:cNvCxnSpPr>
            <p:nvPr/>
          </p:nvCxnSpPr>
          <p:spPr>
            <a:xfrm flipH="1" flipV="1">
              <a:off x="5883975" y="3977193"/>
              <a:ext cx="596945" cy="48140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7" name="原创设计师QQ598969553          _45"/>
            <p:cNvCxnSpPr>
              <a:stCxn id="90" idx="1"/>
              <a:endCxn id="94" idx="5"/>
            </p:cNvCxnSpPr>
            <p:nvPr/>
          </p:nvCxnSpPr>
          <p:spPr>
            <a:xfrm flipH="1" flipV="1">
              <a:off x="5466542" y="3349844"/>
              <a:ext cx="318970" cy="528886"/>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8" name="原创设计师QQ598969553          _46"/>
            <p:cNvCxnSpPr>
              <a:stCxn id="80" idx="7"/>
              <a:endCxn id="90" idx="2"/>
            </p:cNvCxnSpPr>
            <p:nvPr/>
          </p:nvCxnSpPr>
          <p:spPr>
            <a:xfrm flipV="1">
              <a:off x="5430823" y="3927962"/>
              <a:ext cx="334296" cy="1952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9" name="原创设计师QQ598969553          _47"/>
            <p:cNvCxnSpPr>
              <a:stCxn id="94" idx="3"/>
              <a:endCxn id="81" idx="7"/>
            </p:cNvCxnSpPr>
            <p:nvPr/>
          </p:nvCxnSpPr>
          <p:spPr>
            <a:xfrm flipH="1">
              <a:off x="5105360" y="3349844"/>
              <a:ext cx="262719" cy="9795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0" name="原创设计师QQ598969553          _48"/>
            <p:cNvCxnSpPr>
              <a:stCxn id="80" idx="0"/>
              <a:endCxn id="94" idx="4"/>
            </p:cNvCxnSpPr>
            <p:nvPr/>
          </p:nvCxnSpPr>
          <p:spPr>
            <a:xfrm flipV="1">
              <a:off x="5363155" y="3370237"/>
              <a:ext cx="54156" cy="54922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1" name="原创设计师QQ598969553          _49"/>
            <p:cNvCxnSpPr>
              <a:stCxn id="94" idx="0"/>
              <a:endCxn id="83" idx="4"/>
            </p:cNvCxnSpPr>
            <p:nvPr/>
          </p:nvCxnSpPr>
          <p:spPr>
            <a:xfrm flipH="1" flipV="1">
              <a:off x="5266863" y="2251413"/>
              <a:ext cx="150448" cy="97957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2" name="原创设计师QQ598969553          _50"/>
            <p:cNvCxnSpPr>
              <a:stCxn id="94" idx="1"/>
              <a:endCxn id="82" idx="6"/>
            </p:cNvCxnSpPr>
            <p:nvPr/>
          </p:nvCxnSpPr>
          <p:spPr>
            <a:xfrm flipH="1" flipV="1">
              <a:off x="5048257" y="2886769"/>
              <a:ext cx="319822" cy="36461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3" name="原创设计师QQ598969553          _51"/>
            <p:cNvCxnSpPr>
              <a:stCxn id="83" idx="6"/>
              <a:endCxn id="98" idx="1"/>
            </p:cNvCxnSpPr>
            <p:nvPr/>
          </p:nvCxnSpPr>
          <p:spPr>
            <a:xfrm>
              <a:off x="5362560" y="2155716"/>
              <a:ext cx="198926" cy="6606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4" name="原创设计师QQ598969553          _52"/>
            <p:cNvCxnSpPr>
              <a:stCxn id="98" idx="4"/>
              <a:endCxn id="91" idx="0"/>
            </p:cNvCxnSpPr>
            <p:nvPr/>
          </p:nvCxnSpPr>
          <p:spPr>
            <a:xfrm flipH="1">
              <a:off x="5655043" y="2474392"/>
              <a:ext cx="11080" cy="23714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5" name="原创设计师QQ598969553          _53"/>
            <p:cNvCxnSpPr>
              <a:stCxn id="91" idx="5"/>
              <a:endCxn id="93" idx="1"/>
            </p:cNvCxnSpPr>
            <p:nvPr/>
          </p:nvCxnSpPr>
          <p:spPr>
            <a:xfrm>
              <a:off x="5759679" y="2964148"/>
              <a:ext cx="78386" cy="23462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6" name="原创设计师QQ598969553          _54"/>
            <p:cNvCxnSpPr>
              <a:stCxn id="93" idx="5"/>
              <a:endCxn id="92" idx="1"/>
            </p:cNvCxnSpPr>
            <p:nvPr/>
          </p:nvCxnSpPr>
          <p:spPr>
            <a:xfrm>
              <a:off x="5936528" y="3297232"/>
              <a:ext cx="228797" cy="8374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7" name="原创设计师QQ598969553          _55"/>
            <p:cNvCxnSpPr>
              <a:stCxn id="92" idx="5"/>
              <a:endCxn id="89" idx="1"/>
            </p:cNvCxnSpPr>
            <p:nvPr/>
          </p:nvCxnSpPr>
          <p:spPr>
            <a:xfrm>
              <a:off x="6471203" y="3686852"/>
              <a:ext cx="281536" cy="29686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8" name="原创设计师QQ598969553          _56"/>
            <p:cNvCxnSpPr>
              <a:stCxn id="92" idx="3"/>
              <a:endCxn id="90" idx="7"/>
            </p:cNvCxnSpPr>
            <p:nvPr/>
          </p:nvCxnSpPr>
          <p:spPr>
            <a:xfrm flipH="1">
              <a:off x="5883975" y="3686852"/>
              <a:ext cx="281350" cy="19187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9" name="原创设计师QQ598969553          _57"/>
            <p:cNvCxnSpPr>
              <a:stCxn id="93" idx="3"/>
              <a:endCxn id="94" idx="6"/>
            </p:cNvCxnSpPr>
            <p:nvPr/>
          </p:nvCxnSpPr>
          <p:spPr>
            <a:xfrm flipH="1">
              <a:off x="5486935" y="3297232"/>
              <a:ext cx="351130" cy="3381"/>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0" name="原创设计师QQ598969553          _58"/>
            <p:cNvCxnSpPr>
              <a:stCxn id="91" idx="3"/>
              <a:endCxn id="94" idx="7"/>
            </p:cNvCxnSpPr>
            <p:nvPr/>
          </p:nvCxnSpPr>
          <p:spPr>
            <a:xfrm flipH="1">
              <a:off x="5466542" y="2964148"/>
              <a:ext cx="83864" cy="28723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1" name="原创设计师QQ598969553          _59"/>
            <p:cNvCxnSpPr>
              <a:stCxn id="91" idx="7"/>
              <a:endCxn id="95" idx="3"/>
            </p:cNvCxnSpPr>
            <p:nvPr/>
          </p:nvCxnSpPr>
          <p:spPr>
            <a:xfrm flipV="1">
              <a:off x="5759679" y="2294955"/>
              <a:ext cx="358012" cy="45992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2" name="原创设计师QQ598969553          _60"/>
            <p:cNvCxnSpPr>
              <a:stCxn id="95" idx="7"/>
              <a:endCxn id="85" idx="3"/>
            </p:cNvCxnSpPr>
            <p:nvPr/>
          </p:nvCxnSpPr>
          <p:spPr>
            <a:xfrm flipV="1">
              <a:off x="6216154" y="1867000"/>
              <a:ext cx="77428" cy="32949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3" name="原创设计师QQ598969553          _61"/>
            <p:cNvCxnSpPr>
              <a:stCxn id="98" idx="7"/>
              <a:endCxn id="85" idx="3"/>
            </p:cNvCxnSpPr>
            <p:nvPr/>
          </p:nvCxnSpPr>
          <p:spPr>
            <a:xfrm flipV="1">
              <a:off x="5770759" y="1867000"/>
              <a:ext cx="522823" cy="354777"/>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4" name="原创设计师QQ598969553          _62"/>
            <p:cNvCxnSpPr>
              <a:stCxn id="84" idx="5"/>
              <a:endCxn id="95" idx="1"/>
            </p:cNvCxnSpPr>
            <p:nvPr/>
          </p:nvCxnSpPr>
          <p:spPr>
            <a:xfrm>
              <a:off x="5831303" y="1899087"/>
              <a:ext cx="286388" cy="29740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5" name="原创设计师QQ598969553          _63"/>
            <p:cNvCxnSpPr>
              <a:stCxn id="96" idx="7"/>
              <a:endCxn id="86" idx="3"/>
            </p:cNvCxnSpPr>
            <p:nvPr/>
          </p:nvCxnSpPr>
          <p:spPr>
            <a:xfrm flipV="1">
              <a:off x="6460556" y="2273295"/>
              <a:ext cx="473850" cy="28857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6" name="原创设计师QQ598969553          _64"/>
            <p:cNvCxnSpPr>
              <a:stCxn id="96" idx="0"/>
              <a:endCxn id="85" idx="4"/>
            </p:cNvCxnSpPr>
            <p:nvPr/>
          </p:nvCxnSpPr>
          <p:spPr>
            <a:xfrm flipH="1" flipV="1">
              <a:off x="6361250" y="1895029"/>
              <a:ext cx="31638" cy="63881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7" name="原创设计师QQ598969553          _65"/>
            <p:cNvCxnSpPr>
              <a:stCxn id="96" idx="1"/>
              <a:endCxn id="95" idx="5"/>
            </p:cNvCxnSpPr>
            <p:nvPr/>
          </p:nvCxnSpPr>
          <p:spPr>
            <a:xfrm flipH="1" flipV="1">
              <a:off x="6216154" y="2294955"/>
              <a:ext cx="109066" cy="266913"/>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8" name="原创设计师QQ598969553          _66"/>
            <p:cNvCxnSpPr>
              <a:stCxn id="99" idx="0"/>
              <a:endCxn id="96" idx="4"/>
            </p:cNvCxnSpPr>
            <p:nvPr/>
          </p:nvCxnSpPr>
          <p:spPr>
            <a:xfrm flipV="1">
              <a:off x="6291626" y="2725233"/>
              <a:ext cx="101262" cy="283458"/>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9" name="原创设计师QQ598969553          _67"/>
            <p:cNvCxnSpPr>
              <a:stCxn id="99" idx="4"/>
              <a:endCxn id="92" idx="0"/>
            </p:cNvCxnSpPr>
            <p:nvPr/>
          </p:nvCxnSpPr>
          <p:spPr>
            <a:xfrm>
              <a:off x="6291626" y="3147940"/>
              <a:ext cx="26638" cy="16968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0" name="原创设计师QQ598969553          _68"/>
            <p:cNvCxnSpPr>
              <a:stCxn id="99" idx="1"/>
              <a:endCxn id="91" idx="6"/>
            </p:cNvCxnSpPr>
            <p:nvPr/>
          </p:nvCxnSpPr>
          <p:spPr>
            <a:xfrm flipH="1" flipV="1">
              <a:off x="5803021" y="2859512"/>
              <a:ext cx="439373" cy="169572"/>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1" name="原创设计师QQ598969553          _69"/>
            <p:cNvCxnSpPr>
              <a:stCxn id="92" idx="7"/>
              <a:endCxn id="97" idx="3"/>
            </p:cNvCxnSpPr>
            <p:nvPr/>
          </p:nvCxnSpPr>
          <p:spPr>
            <a:xfrm flipV="1">
              <a:off x="6471203" y="3202959"/>
              <a:ext cx="308228" cy="17801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2" name="原创设计师QQ598969553          _70"/>
            <p:cNvCxnSpPr>
              <a:stCxn id="97" idx="0"/>
              <a:endCxn id="86" idx="4"/>
            </p:cNvCxnSpPr>
            <p:nvPr/>
          </p:nvCxnSpPr>
          <p:spPr>
            <a:xfrm flipV="1">
              <a:off x="6847099" y="2301324"/>
              <a:ext cx="154975" cy="73827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3" name="原创设计师QQ598969553          _71"/>
            <p:cNvCxnSpPr>
              <a:stCxn id="97" idx="1"/>
              <a:endCxn id="96" idx="5"/>
            </p:cNvCxnSpPr>
            <p:nvPr/>
          </p:nvCxnSpPr>
          <p:spPr>
            <a:xfrm flipH="1" flipV="1">
              <a:off x="6460556" y="2697204"/>
              <a:ext cx="318875" cy="370419"/>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4" name="原创设计师QQ598969553          _72"/>
            <p:cNvCxnSpPr>
              <a:stCxn id="97" idx="7"/>
              <a:endCxn id="87" idx="3"/>
            </p:cNvCxnSpPr>
            <p:nvPr/>
          </p:nvCxnSpPr>
          <p:spPr>
            <a:xfrm flipV="1">
              <a:off x="6914767" y="2880729"/>
              <a:ext cx="257005" cy="186894"/>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5" name="原创设计师QQ598969553          _73"/>
            <p:cNvCxnSpPr>
              <a:stCxn id="97" idx="5"/>
              <a:endCxn id="88" idx="1"/>
            </p:cNvCxnSpPr>
            <p:nvPr/>
          </p:nvCxnSpPr>
          <p:spPr>
            <a:xfrm>
              <a:off x="6914767" y="3202959"/>
              <a:ext cx="202307" cy="200995"/>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原创设计师QQ598969553          _74"/>
            <p:cNvCxnSpPr>
              <a:stCxn id="89" idx="0"/>
              <a:endCxn id="97" idx="4"/>
            </p:cNvCxnSpPr>
            <p:nvPr/>
          </p:nvCxnSpPr>
          <p:spPr>
            <a:xfrm flipV="1">
              <a:off x="6801971" y="3230988"/>
              <a:ext cx="45128" cy="732340"/>
            </a:xfrm>
            <a:prstGeom prst="line">
              <a:avLst/>
            </a:prstGeom>
            <a:ln w="31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50" name="Группа 149"/>
          <p:cNvGrpSpPr/>
          <p:nvPr/>
        </p:nvGrpSpPr>
        <p:grpSpPr>
          <a:xfrm>
            <a:off x="54310" y="1247930"/>
            <a:ext cx="5563481" cy="954107"/>
            <a:chOff x="1256654" y="2148243"/>
            <a:chExt cx="4772671" cy="954107"/>
          </a:xfrm>
          <a:solidFill>
            <a:schemeClr val="bg1"/>
          </a:solidFill>
        </p:grpSpPr>
        <p:sp>
          <p:nvSpPr>
            <p:cNvPr id="147" name="原创设计师QQ598969553          _75"/>
            <p:cNvSpPr/>
            <p:nvPr/>
          </p:nvSpPr>
          <p:spPr>
            <a:xfrm>
              <a:off x="1256654" y="2241228"/>
              <a:ext cx="651695" cy="706707"/>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ru-RU" dirty="0">
                  <a:solidFill>
                    <a:schemeClr val="tx1">
                      <a:lumMod val="65000"/>
                      <a:lumOff val="35000"/>
                    </a:schemeClr>
                  </a:solidFill>
                  <a:latin typeface="+mn-ea"/>
                </a:rPr>
                <a:t>1</a:t>
              </a:r>
              <a:endParaRPr lang="en-US" dirty="0">
                <a:solidFill>
                  <a:schemeClr val="tx1">
                    <a:lumMod val="65000"/>
                    <a:lumOff val="35000"/>
                  </a:schemeClr>
                </a:solidFill>
                <a:latin typeface="+mn-ea"/>
              </a:endParaRPr>
            </a:p>
          </p:txBody>
        </p:sp>
        <p:sp>
          <p:nvSpPr>
            <p:cNvPr id="148" name="原创设计师QQ598969553          _76"/>
            <p:cNvSpPr txBox="1"/>
            <p:nvPr/>
          </p:nvSpPr>
          <p:spPr>
            <a:xfrm>
              <a:off x="2009289" y="2148243"/>
              <a:ext cx="4020036" cy="954107"/>
            </a:xfrm>
            <a:prstGeom prst="rect">
              <a:avLst/>
            </a:prstGeom>
            <a:grpFill/>
          </p:spPr>
          <p:txBody>
            <a:bodyPr wrap="square" rtlCol="0">
              <a:spAutoFit/>
            </a:bodyPr>
            <a:lstStyle/>
            <a:p>
              <a:pPr lvl="0" algn="just"/>
              <a:r>
                <a:rPr lang="ru-RU" sz="1400" dirty="0">
                  <a:latin typeface="Times New Roman" panose="02020603050405020304" pitchFamily="18" charset="0"/>
                  <a:cs typeface="Times New Roman" panose="02020603050405020304" pitchFamily="18" charset="0"/>
                </a:rPr>
                <a:t>Подача молодым ученым заявления и документов, предусмотренных пунктом 4 </a:t>
              </a:r>
              <a:r>
                <a:rPr lang="ru-RU" sz="1400" dirty="0" smtClean="0">
                  <a:latin typeface="Times New Roman" panose="02020603050405020304" pitchFamily="18" charset="0"/>
                  <a:cs typeface="Times New Roman" panose="02020603050405020304" pitchFamily="18" charset="0"/>
                </a:rPr>
                <a:t>Порядка признания, в </a:t>
              </a:r>
              <a:r>
                <a:rPr lang="ru-RU" sz="1400" dirty="0">
                  <a:latin typeface="Times New Roman" panose="02020603050405020304" pitchFamily="18" charset="0"/>
                  <a:cs typeface="Times New Roman" panose="02020603050405020304" pitchFamily="18" charset="0"/>
                </a:rPr>
                <a:t>научную или образовательную организацию высшего образования (далее – организация)</a:t>
              </a:r>
            </a:p>
          </p:txBody>
        </p:sp>
      </p:grpSp>
      <p:grpSp>
        <p:nvGrpSpPr>
          <p:cNvPr id="153" name="Группа 152"/>
          <p:cNvGrpSpPr/>
          <p:nvPr/>
        </p:nvGrpSpPr>
        <p:grpSpPr>
          <a:xfrm>
            <a:off x="54309" y="2593137"/>
            <a:ext cx="5563483" cy="954107"/>
            <a:chOff x="914727" y="2753832"/>
            <a:chExt cx="5240903" cy="954107"/>
          </a:xfrm>
          <a:solidFill>
            <a:schemeClr val="bg1"/>
          </a:solidFill>
        </p:grpSpPr>
        <p:sp>
          <p:nvSpPr>
            <p:cNvPr id="151" name="原创设计师QQ598969553          _77"/>
            <p:cNvSpPr/>
            <p:nvPr/>
          </p:nvSpPr>
          <p:spPr>
            <a:xfrm>
              <a:off x="914727" y="2845415"/>
              <a:ext cx="706707" cy="706707"/>
            </a:xfrm>
            <a:prstGeom prst="ellipse">
              <a:avLst/>
            </a:prstGeom>
            <a:grp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mn-ea"/>
                </a:rPr>
                <a:t>2</a:t>
              </a:r>
              <a:endParaRPr lang="en-US" dirty="0">
                <a:solidFill>
                  <a:schemeClr val="tx1">
                    <a:lumMod val="65000"/>
                    <a:lumOff val="35000"/>
                  </a:schemeClr>
                </a:solidFill>
                <a:latin typeface="+mn-ea"/>
              </a:endParaRPr>
            </a:p>
          </p:txBody>
        </p:sp>
        <p:sp>
          <p:nvSpPr>
            <p:cNvPr id="152" name="原创设计师QQ598969553          _78"/>
            <p:cNvSpPr txBox="1"/>
            <p:nvPr/>
          </p:nvSpPr>
          <p:spPr>
            <a:xfrm>
              <a:off x="1745521" y="2753832"/>
              <a:ext cx="4410109" cy="954107"/>
            </a:xfrm>
            <a:prstGeom prst="rect">
              <a:avLst/>
            </a:prstGeom>
            <a:grpFill/>
          </p:spPr>
          <p:txBody>
            <a:bodyPr wrap="square" rtlCol="0">
              <a:spAutoFit/>
            </a:bodyPr>
            <a:lstStyle/>
            <a:p>
              <a:pPr lvl="0" algn="just"/>
              <a:r>
                <a:rPr lang="ru-RU" sz="1400" dirty="0">
                  <a:latin typeface="Times New Roman" panose="02020603050405020304" pitchFamily="18" charset="0"/>
                  <a:cs typeface="Times New Roman" panose="02020603050405020304" pitchFamily="18" charset="0"/>
                </a:rPr>
                <a:t>Регистрация организацией заявления молодого ученого и выдача ему расписки о приеме документов с указанием их перечня, даты и времени приема (пункт 6 </a:t>
              </a:r>
              <a:r>
                <a:rPr lang="ru-RU" sz="1400" dirty="0" smtClean="0">
                  <a:latin typeface="Times New Roman" panose="02020603050405020304" pitchFamily="18" charset="0"/>
                  <a:cs typeface="Times New Roman" panose="02020603050405020304" pitchFamily="18" charset="0"/>
                </a:rPr>
                <a:t>Порядка признания)</a:t>
              </a:r>
              <a:endParaRPr lang="ru-RU" sz="1400" dirty="0">
                <a:latin typeface="Times New Roman" panose="02020603050405020304" pitchFamily="18" charset="0"/>
                <a:cs typeface="Times New Roman" panose="02020603050405020304" pitchFamily="18" charset="0"/>
              </a:endParaRPr>
            </a:p>
          </p:txBody>
        </p:sp>
      </p:grpSp>
      <p:grpSp>
        <p:nvGrpSpPr>
          <p:cNvPr id="154" name="Группа 153"/>
          <p:cNvGrpSpPr/>
          <p:nvPr/>
        </p:nvGrpSpPr>
        <p:grpSpPr>
          <a:xfrm>
            <a:off x="41255" y="3894137"/>
            <a:ext cx="5560858" cy="2677656"/>
            <a:chOff x="914727" y="2753832"/>
            <a:chExt cx="5238431" cy="2677656"/>
          </a:xfrm>
          <a:solidFill>
            <a:schemeClr val="bg1"/>
          </a:solidFill>
        </p:grpSpPr>
        <p:sp>
          <p:nvSpPr>
            <p:cNvPr id="155" name="原创设计师QQ598969553          _77"/>
            <p:cNvSpPr/>
            <p:nvPr/>
          </p:nvSpPr>
          <p:spPr>
            <a:xfrm>
              <a:off x="914727" y="2845415"/>
              <a:ext cx="706707" cy="706707"/>
            </a:xfrm>
            <a:prstGeom prst="ellipse">
              <a:avLst/>
            </a:prstGeom>
            <a:grp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mn-ea"/>
                </a:rPr>
                <a:t>3</a:t>
              </a:r>
              <a:endParaRPr lang="en-US" dirty="0">
                <a:solidFill>
                  <a:schemeClr val="tx1">
                    <a:lumMod val="65000"/>
                    <a:lumOff val="35000"/>
                  </a:schemeClr>
                </a:solidFill>
                <a:latin typeface="+mn-ea"/>
              </a:endParaRPr>
            </a:p>
          </p:txBody>
        </p:sp>
        <p:sp>
          <p:nvSpPr>
            <p:cNvPr id="156" name="原创设计师QQ598969553          _78"/>
            <p:cNvSpPr txBox="1"/>
            <p:nvPr/>
          </p:nvSpPr>
          <p:spPr>
            <a:xfrm>
              <a:off x="1745521" y="2753832"/>
              <a:ext cx="4407637" cy="2677656"/>
            </a:xfrm>
            <a:prstGeom prst="rect">
              <a:avLst/>
            </a:prstGeom>
            <a:grpFill/>
          </p:spPr>
          <p:txBody>
            <a:bodyPr wrap="square" rtlCol="0">
              <a:spAutoFit/>
            </a:bodyPr>
            <a:lstStyle/>
            <a:p>
              <a:pPr marL="72000" lvl="1" algn="just"/>
              <a:r>
                <a:rPr lang="ru-RU" sz="1400" dirty="0">
                  <a:latin typeface="Times New Roman" panose="02020603050405020304" pitchFamily="18" charset="0"/>
                  <a:cs typeface="Times New Roman" panose="02020603050405020304" pitchFamily="18" charset="0"/>
                </a:rPr>
                <a:t>Проверка жилищной комиссией организации документов молодого ученого (пункт 14 Правил, утвержденных постановлением Правительства Российской Федерации от 17.12.2010 № 1050) на </a:t>
              </a:r>
              <a:r>
                <a:rPr lang="ru-RU" sz="1400" dirty="0" smtClean="0">
                  <a:latin typeface="Times New Roman" panose="02020603050405020304" pitchFamily="18" charset="0"/>
                  <a:cs typeface="Times New Roman" panose="02020603050405020304" pitchFamily="18" charset="0"/>
                </a:rPr>
                <a:t>предмет:</a:t>
              </a:r>
            </a:p>
            <a:p>
              <a:pPr marL="72000" lvl="1" algn="just"/>
              <a:r>
                <a:rPr lang="ru-RU" sz="1400" dirty="0" smtClean="0">
                  <a:latin typeface="Times New Roman" panose="02020603050405020304" pitchFamily="18" charset="0"/>
                  <a:cs typeface="Times New Roman" panose="02020603050405020304" pitchFamily="18" charset="0"/>
                </a:rPr>
                <a:t>- наличия </a:t>
              </a:r>
              <a:r>
                <a:rPr lang="ru-RU" sz="1400" dirty="0">
                  <a:latin typeface="Times New Roman" panose="02020603050405020304" pitchFamily="18" charset="0"/>
                  <a:cs typeface="Times New Roman" panose="02020603050405020304" pitchFamily="18" charset="0"/>
                </a:rPr>
                <a:t>у заявителя статуса молодого ученого;</a:t>
              </a:r>
            </a:p>
            <a:p>
              <a:pPr marL="72000" lvl="1" algn="just"/>
              <a:r>
                <a:rPr lang="ru-RU" sz="1400" dirty="0" smtClean="0">
                  <a:latin typeface="Times New Roman" panose="02020603050405020304" pitchFamily="18" charset="0"/>
                  <a:cs typeface="Times New Roman" panose="02020603050405020304" pitchFamily="18" charset="0"/>
                </a:rPr>
                <a:t>- комплектности </a:t>
              </a:r>
              <a:r>
                <a:rPr lang="ru-RU" sz="1400" dirty="0">
                  <a:latin typeface="Times New Roman" panose="02020603050405020304" pitchFamily="18" charset="0"/>
                  <a:cs typeface="Times New Roman" panose="02020603050405020304" pitchFamily="18" charset="0"/>
                </a:rPr>
                <a:t>документов;</a:t>
              </a:r>
            </a:p>
            <a:p>
              <a:pPr marL="72000" lvl="1" algn="just"/>
              <a:r>
                <a:rPr lang="ru-RU" sz="1400" dirty="0" smtClean="0">
                  <a:latin typeface="Times New Roman" panose="02020603050405020304" pitchFamily="18" charset="0"/>
                  <a:cs typeface="Times New Roman" panose="02020603050405020304" pitchFamily="18" charset="0"/>
                </a:rPr>
                <a:t>- соблюдения </a:t>
              </a:r>
              <a:r>
                <a:rPr lang="ru-RU" sz="1400" dirty="0">
                  <a:latin typeface="Times New Roman" panose="02020603050405020304" pitchFamily="18" charset="0"/>
                  <a:cs typeface="Times New Roman" panose="02020603050405020304" pitchFamily="18" charset="0"/>
                </a:rPr>
                <a:t>сроков заверения (получения) </a:t>
              </a:r>
              <a:r>
                <a:rPr lang="ru-RU" sz="1400" dirty="0" smtClean="0">
                  <a:latin typeface="Times New Roman" panose="02020603050405020304" pitchFamily="18" charset="0"/>
                  <a:cs typeface="Times New Roman" panose="02020603050405020304" pitchFamily="18" charset="0"/>
                </a:rPr>
                <a:t>документов (копий документов);</a:t>
              </a:r>
              <a:endParaRPr lang="ru-RU" sz="1400" dirty="0">
                <a:latin typeface="Times New Roman" panose="02020603050405020304" pitchFamily="18" charset="0"/>
                <a:cs typeface="Times New Roman" panose="02020603050405020304" pitchFamily="18" charset="0"/>
              </a:endParaRPr>
            </a:p>
            <a:p>
              <a:pPr marL="72000" lvl="1" algn="just"/>
              <a:r>
                <a:rPr lang="ru-RU" sz="1400" dirty="0" smtClean="0">
                  <a:latin typeface="Times New Roman" panose="02020603050405020304" pitchFamily="18" charset="0"/>
                  <a:cs typeface="Times New Roman" panose="02020603050405020304" pitchFamily="18" charset="0"/>
                </a:rPr>
                <a:t>- наличия </a:t>
              </a:r>
              <a:r>
                <a:rPr lang="ru-RU" sz="1400" dirty="0">
                  <a:latin typeface="Times New Roman" panose="02020603050405020304" pitchFamily="18" charset="0"/>
                  <a:cs typeface="Times New Roman" panose="02020603050405020304" pitchFamily="18" charset="0"/>
                </a:rPr>
                <a:t>оснований для признания нуждающимся в улучшении жилищных условий (ст. 51 Жилищного кодекса Российской Федерации)</a:t>
              </a:r>
            </a:p>
            <a:p>
              <a:pPr marL="72000" lvl="0" algn="just"/>
              <a:endParaRPr lang="ru-RU" sz="1400" dirty="0">
                <a:latin typeface="Times New Roman" panose="02020603050405020304" pitchFamily="18" charset="0"/>
                <a:cs typeface="Times New Roman" panose="02020603050405020304" pitchFamily="18" charset="0"/>
              </a:endParaRPr>
            </a:p>
          </p:txBody>
        </p:sp>
      </p:grpSp>
      <p:grpSp>
        <p:nvGrpSpPr>
          <p:cNvPr id="157" name="Группа 156"/>
          <p:cNvGrpSpPr/>
          <p:nvPr/>
        </p:nvGrpSpPr>
        <p:grpSpPr>
          <a:xfrm>
            <a:off x="5929192" y="3511272"/>
            <a:ext cx="6067737" cy="954107"/>
            <a:chOff x="914727" y="2753832"/>
            <a:chExt cx="5715920" cy="954107"/>
          </a:xfrm>
          <a:solidFill>
            <a:schemeClr val="bg1"/>
          </a:solidFill>
        </p:grpSpPr>
        <p:sp>
          <p:nvSpPr>
            <p:cNvPr id="158" name="原创设计师QQ598969553          _77"/>
            <p:cNvSpPr/>
            <p:nvPr/>
          </p:nvSpPr>
          <p:spPr>
            <a:xfrm>
              <a:off x="914727" y="2845415"/>
              <a:ext cx="706707" cy="706707"/>
            </a:xfrm>
            <a:prstGeom prst="ellipse">
              <a:avLst/>
            </a:prstGeom>
            <a:grp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mn-ea"/>
                </a:rPr>
                <a:t>6</a:t>
              </a:r>
              <a:endParaRPr lang="en-US" dirty="0">
                <a:solidFill>
                  <a:schemeClr val="tx1">
                    <a:lumMod val="65000"/>
                    <a:lumOff val="35000"/>
                  </a:schemeClr>
                </a:solidFill>
                <a:latin typeface="+mn-ea"/>
              </a:endParaRPr>
            </a:p>
          </p:txBody>
        </p:sp>
        <p:sp>
          <p:nvSpPr>
            <p:cNvPr id="159" name="原创设计师QQ598969553          _78"/>
            <p:cNvSpPr txBox="1"/>
            <p:nvPr/>
          </p:nvSpPr>
          <p:spPr>
            <a:xfrm>
              <a:off x="1745521" y="2753832"/>
              <a:ext cx="4885126" cy="954107"/>
            </a:xfrm>
            <a:prstGeom prst="rect">
              <a:avLst/>
            </a:prstGeom>
            <a:grpFill/>
          </p:spPr>
          <p:txBody>
            <a:bodyPr wrap="square" rtlCol="0">
              <a:spAutoFit/>
            </a:bodyPr>
            <a:lstStyle/>
            <a:p>
              <a:pPr lvl="0" algn="just"/>
              <a:r>
                <a:rPr lang="ru-RU" sz="1400" dirty="0">
                  <a:latin typeface="Times New Roman" panose="02020603050405020304" pitchFamily="18" charset="0"/>
                  <a:cs typeface="Times New Roman" panose="02020603050405020304" pitchFamily="18" charset="0"/>
                </a:rPr>
                <a:t>Уведомление </a:t>
              </a:r>
              <a:r>
                <a:rPr lang="ru-RU" sz="1400" dirty="0" smtClean="0">
                  <a:latin typeface="Times New Roman" panose="02020603050405020304" pitchFamily="18" charset="0"/>
                  <a:cs typeface="Times New Roman" panose="02020603050405020304" pitchFamily="18" charset="0"/>
                </a:rPr>
                <a:t>организацией в </a:t>
              </a:r>
              <a:r>
                <a:rPr lang="ru-RU" sz="1400" dirty="0">
                  <a:latin typeface="Times New Roman" panose="02020603050405020304" pitchFamily="18" charset="0"/>
                  <a:cs typeface="Times New Roman" panose="02020603050405020304" pitchFamily="18" charset="0"/>
                </a:rPr>
                <a:t>течение 3 рабочих дней молодого ученого о принятом решении о признании нуждающимся в получении социальной выплаты (отказе в признании) (пункт 10 </a:t>
              </a:r>
              <a:r>
                <a:rPr lang="ru-RU" sz="1400" dirty="0" smtClean="0">
                  <a:latin typeface="Times New Roman" panose="02020603050405020304" pitchFamily="18" charset="0"/>
                  <a:cs typeface="Times New Roman" panose="02020603050405020304" pitchFamily="18" charset="0"/>
                </a:rPr>
                <a:t>Порядка признания)</a:t>
              </a:r>
              <a:endParaRPr lang="ru-RU" sz="1400" dirty="0">
                <a:latin typeface="Times New Roman" panose="02020603050405020304" pitchFamily="18" charset="0"/>
                <a:cs typeface="Times New Roman" panose="02020603050405020304" pitchFamily="18" charset="0"/>
              </a:endParaRPr>
            </a:p>
          </p:txBody>
        </p:sp>
      </p:grpSp>
      <p:grpSp>
        <p:nvGrpSpPr>
          <p:cNvPr id="160" name="Группа 159"/>
          <p:cNvGrpSpPr/>
          <p:nvPr/>
        </p:nvGrpSpPr>
        <p:grpSpPr>
          <a:xfrm>
            <a:off x="5924882" y="2506906"/>
            <a:ext cx="6063808" cy="798290"/>
            <a:chOff x="914727" y="2753832"/>
            <a:chExt cx="5712219" cy="798290"/>
          </a:xfrm>
          <a:solidFill>
            <a:schemeClr val="bg1"/>
          </a:solidFill>
        </p:grpSpPr>
        <p:sp>
          <p:nvSpPr>
            <p:cNvPr id="161" name="原创设计师QQ598969553          _77"/>
            <p:cNvSpPr/>
            <p:nvPr/>
          </p:nvSpPr>
          <p:spPr>
            <a:xfrm>
              <a:off x="914727" y="2845415"/>
              <a:ext cx="706707" cy="706707"/>
            </a:xfrm>
            <a:prstGeom prst="ellipse">
              <a:avLst/>
            </a:prstGeom>
            <a:grp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mn-ea"/>
                </a:rPr>
                <a:t>5</a:t>
              </a:r>
              <a:endParaRPr lang="en-US" dirty="0">
                <a:solidFill>
                  <a:schemeClr val="tx1">
                    <a:lumMod val="65000"/>
                    <a:lumOff val="35000"/>
                  </a:schemeClr>
                </a:solidFill>
                <a:latin typeface="+mn-ea"/>
              </a:endParaRPr>
            </a:p>
          </p:txBody>
        </p:sp>
        <p:sp>
          <p:nvSpPr>
            <p:cNvPr id="162" name="原创设计师QQ598969553          _78"/>
            <p:cNvSpPr txBox="1"/>
            <p:nvPr/>
          </p:nvSpPr>
          <p:spPr>
            <a:xfrm>
              <a:off x="1745521" y="2753832"/>
              <a:ext cx="4881425" cy="738664"/>
            </a:xfrm>
            <a:prstGeom prst="rect">
              <a:avLst/>
            </a:prstGeom>
            <a:grpFill/>
          </p:spPr>
          <p:txBody>
            <a:bodyPr wrap="square" rtlCol="0">
              <a:spAutoFit/>
            </a:bodyPr>
            <a:lstStyle/>
            <a:p>
              <a:pPr lvl="0" algn="just"/>
              <a:endParaRPr lang="ru-RU" sz="1400" dirty="0" smtClean="0">
                <a:latin typeface="Times New Roman" panose="02020603050405020304" pitchFamily="18" charset="0"/>
                <a:cs typeface="Times New Roman" panose="02020603050405020304" pitchFamily="18" charset="0"/>
              </a:endParaRPr>
            </a:p>
            <a:p>
              <a:pPr lvl="0" algn="just"/>
              <a:r>
                <a:rPr lang="ru-RU" sz="1400" dirty="0" smtClean="0">
                  <a:latin typeface="Times New Roman" panose="02020603050405020304" pitchFamily="18" charset="0"/>
                  <a:cs typeface="Times New Roman" panose="02020603050405020304" pitchFamily="18" charset="0"/>
                </a:rPr>
                <a:t>Оформление </a:t>
              </a:r>
              <a:r>
                <a:rPr lang="ru-RU" sz="1400" dirty="0">
                  <a:latin typeface="Times New Roman" panose="02020603050405020304" pitchFamily="18" charset="0"/>
                  <a:cs typeface="Times New Roman" panose="02020603050405020304" pitchFamily="18" charset="0"/>
                </a:rPr>
                <a:t>протокола заседания жилищной </a:t>
              </a:r>
              <a:r>
                <a:rPr lang="ru-RU" sz="1400" dirty="0" smtClean="0">
                  <a:latin typeface="Times New Roman" panose="02020603050405020304" pitchFamily="18" charset="0"/>
                  <a:cs typeface="Times New Roman" panose="02020603050405020304" pitchFamily="18" charset="0"/>
                </a:rPr>
                <a:t>комиссии организации </a:t>
              </a:r>
              <a:r>
                <a:rPr lang="ru-RU" sz="1400" dirty="0">
                  <a:latin typeface="Times New Roman" panose="02020603050405020304" pitchFamily="18" charset="0"/>
                  <a:cs typeface="Times New Roman" panose="02020603050405020304" pitchFamily="18" charset="0"/>
                </a:rPr>
                <a:t>(пункт 9 </a:t>
              </a:r>
              <a:r>
                <a:rPr lang="ru-RU" sz="1400" dirty="0" smtClean="0">
                  <a:latin typeface="Times New Roman" panose="02020603050405020304" pitchFamily="18" charset="0"/>
                  <a:cs typeface="Times New Roman" panose="02020603050405020304" pitchFamily="18" charset="0"/>
                </a:rPr>
                <a:t>Порядка признания)</a:t>
              </a:r>
              <a:endParaRPr lang="ru-RU" sz="1400" dirty="0">
                <a:latin typeface="Times New Roman" panose="02020603050405020304" pitchFamily="18" charset="0"/>
                <a:cs typeface="Times New Roman" panose="02020603050405020304" pitchFamily="18" charset="0"/>
              </a:endParaRPr>
            </a:p>
          </p:txBody>
        </p:sp>
      </p:grpSp>
      <p:grpSp>
        <p:nvGrpSpPr>
          <p:cNvPr id="163" name="Группа 162"/>
          <p:cNvGrpSpPr/>
          <p:nvPr/>
        </p:nvGrpSpPr>
        <p:grpSpPr>
          <a:xfrm>
            <a:off x="5920952" y="1198623"/>
            <a:ext cx="6124668" cy="1169551"/>
            <a:chOff x="914727" y="2753832"/>
            <a:chExt cx="5769550" cy="1169551"/>
          </a:xfrm>
          <a:solidFill>
            <a:schemeClr val="bg1"/>
          </a:solidFill>
        </p:grpSpPr>
        <p:sp>
          <p:nvSpPr>
            <p:cNvPr id="164" name="原创设计师QQ598969553          _77"/>
            <p:cNvSpPr/>
            <p:nvPr/>
          </p:nvSpPr>
          <p:spPr>
            <a:xfrm>
              <a:off x="914727" y="2845415"/>
              <a:ext cx="706707" cy="706707"/>
            </a:xfrm>
            <a:prstGeom prst="ellipse">
              <a:avLst/>
            </a:prstGeom>
            <a:grp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mn-ea"/>
                </a:rPr>
                <a:t>4</a:t>
              </a:r>
              <a:endParaRPr lang="en-US" dirty="0">
                <a:solidFill>
                  <a:schemeClr val="tx1">
                    <a:lumMod val="65000"/>
                    <a:lumOff val="35000"/>
                  </a:schemeClr>
                </a:solidFill>
                <a:latin typeface="+mn-ea"/>
              </a:endParaRPr>
            </a:p>
          </p:txBody>
        </p:sp>
        <p:sp>
          <p:nvSpPr>
            <p:cNvPr id="165" name="原创设计师QQ598969553          _78"/>
            <p:cNvSpPr txBox="1"/>
            <p:nvPr/>
          </p:nvSpPr>
          <p:spPr>
            <a:xfrm>
              <a:off x="1745521" y="2753832"/>
              <a:ext cx="4938756" cy="1169551"/>
            </a:xfrm>
            <a:prstGeom prst="rect">
              <a:avLst/>
            </a:prstGeom>
            <a:grpFill/>
          </p:spPr>
          <p:txBody>
            <a:bodyPr wrap="square" rtlCol="0">
              <a:spAutoFit/>
            </a:bodyPr>
            <a:lstStyle/>
            <a:p>
              <a:pPr lvl="0" algn="just"/>
              <a:r>
                <a:rPr lang="ru-RU" sz="1400" dirty="0">
                  <a:latin typeface="Times New Roman" panose="02020603050405020304" pitchFamily="18" charset="0"/>
                  <a:cs typeface="Times New Roman" panose="02020603050405020304" pitchFamily="18" charset="0"/>
                </a:rPr>
                <a:t>Проведение в течение 30 рабочих дней со дня представления документов заседания жилищной комиссии </a:t>
              </a:r>
              <a:r>
                <a:rPr lang="ru-RU" sz="1400" dirty="0" smtClean="0">
                  <a:latin typeface="Times New Roman" panose="02020603050405020304" pitchFamily="18" charset="0"/>
                  <a:cs typeface="Times New Roman" panose="02020603050405020304" pitchFamily="18" charset="0"/>
                </a:rPr>
                <a:t>организации по </a:t>
              </a:r>
              <a:r>
                <a:rPr lang="ru-RU" sz="1400" dirty="0">
                  <a:latin typeface="Times New Roman" panose="02020603050405020304" pitchFamily="18" charset="0"/>
                  <a:cs typeface="Times New Roman" panose="02020603050405020304" pitchFamily="18" charset="0"/>
                </a:rPr>
                <a:t>вопросу </a:t>
              </a:r>
              <a:r>
                <a:rPr lang="ru-RU" sz="1400" dirty="0" smtClean="0">
                  <a:latin typeface="Times New Roman" panose="02020603050405020304" pitchFamily="18" charset="0"/>
                  <a:cs typeface="Times New Roman" panose="02020603050405020304" pitchFamily="18" charset="0"/>
                </a:rPr>
                <a:t>принятия </a:t>
              </a:r>
              <a:r>
                <a:rPr lang="ru-RU" sz="1400" dirty="0">
                  <a:latin typeface="Times New Roman" panose="02020603050405020304" pitchFamily="18" charset="0"/>
                  <a:cs typeface="Times New Roman" panose="02020603050405020304" pitchFamily="18" charset="0"/>
                </a:rPr>
                <a:t>решения о</a:t>
              </a:r>
              <a:r>
                <a:rPr lang="ru-RU" sz="1400" dirty="0" smtClean="0">
                  <a:latin typeface="Times New Roman" panose="02020603050405020304" pitchFamily="18" charset="0"/>
                  <a:cs typeface="Times New Roman" panose="02020603050405020304" pitchFamily="18" charset="0"/>
                </a:rPr>
                <a:t> признании молодого ученого нуждающимся </a:t>
              </a:r>
              <a:r>
                <a:rPr lang="ru-RU" sz="1400" dirty="0">
                  <a:latin typeface="Times New Roman" panose="02020603050405020304" pitchFamily="18" charset="0"/>
                  <a:cs typeface="Times New Roman" panose="02020603050405020304" pitchFamily="18" charset="0"/>
                </a:rPr>
                <a:t>в получении социальной выплаты (отказе в признании</a:t>
              </a:r>
              <a:r>
                <a:rPr lang="ru-RU" sz="1400" dirty="0" smtClean="0">
                  <a:latin typeface="Times New Roman" panose="02020603050405020304" pitchFamily="18" charset="0"/>
                  <a:cs typeface="Times New Roman" panose="02020603050405020304" pitchFamily="18" charset="0"/>
                </a:rPr>
                <a:t>) (пункт </a:t>
              </a:r>
              <a:r>
                <a:rPr lang="ru-RU" sz="1400" dirty="0">
                  <a:latin typeface="Times New Roman" panose="02020603050405020304" pitchFamily="18" charset="0"/>
                  <a:cs typeface="Times New Roman" panose="02020603050405020304" pitchFamily="18" charset="0"/>
                </a:rPr>
                <a:t>9 </a:t>
              </a:r>
              <a:r>
                <a:rPr lang="ru-RU" sz="1400" dirty="0" smtClean="0">
                  <a:latin typeface="Times New Roman" panose="02020603050405020304" pitchFamily="18" charset="0"/>
                  <a:cs typeface="Times New Roman" panose="02020603050405020304" pitchFamily="18" charset="0"/>
                </a:rPr>
                <a:t>Порядка признания)</a:t>
              </a:r>
              <a:endParaRPr lang="ru-RU" sz="1400" dirty="0">
                <a:latin typeface="Times New Roman" panose="02020603050405020304" pitchFamily="18" charset="0"/>
                <a:cs typeface="Times New Roman" panose="02020603050405020304" pitchFamily="18" charset="0"/>
              </a:endParaRPr>
            </a:p>
          </p:txBody>
        </p:sp>
      </p:grpSp>
      <p:grpSp>
        <p:nvGrpSpPr>
          <p:cNvPr id="173" name="Группа 172"/>
          <p:cNvGrpSpPr/>
          <p:nvPr/>
        </p:nvGrpSpPr>
        <p:grpSpPr>
          <a:xfrm>
            <a:off x="5918995" y="4692427"/>
            <a:ext cx="6208097" cy="954107"/>
            <a:chOff x="914727" y="2753832"/>
            <a:chExt cx="5848142" cy="954107"/>
          </a:xfrm>
          <a:solidFill>
            <a:schemeClr val="bg1"/>
          </a:solidFill>
        </p:grpSpPr>
        <p:sp>
          <p:nvSpPr>
            <p:cNvPr id="174" name="原创设计师QQ598969553          _77"/>
            <p:cNvSpPr/>
            <p:nvPr/>
          </p:nvSpPr>
          <p:spPr>
            <a:xfrm>
              <a:off x="914727" y="2845415"/>
              <a:ext cx="706707" cy="706707"/>
            </a:xfrm>
            <a:prstGeom prst="ellipse">
              <a:avLst/>
            </a:prstGeom>
            <a:grp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lumMod val="65000"/>
                      <a:lumOff val="35000"/>
                    </a:schemeClr>
                  </a:solidFill>
                  <a:latin typeface="+mn-ea"/>
                </a:rPr>
                <a:t>7</a:t>
              </a:r>
              <a:endParaRPr lang="en-US" dirty="0">
                <a:solidFill>
                  <a:schemeClr val="tx1">
                    <a:lumMod val="65000"/>
                    <a:lumOff val="35000"/>
                  </a:schemeClr>
                </a:solidFill>
                <a:latin typeface="+mn-ea"/>
              </a:endParaRPr>
            </a:p>
          </p:txBody>
        </p:sp>
        <p:sp>
          <p:nvSpPr>
            <p:cNvPr id="175" name="原创设计师QQ598969553          _78"/>
            <p:cNvSpPr txBox="1"/>
            <p:nvPr/>
          </p:nvSpPr>
          <p:spPr>
            <a:xfrm>
              <a:off x="1676405" y="2753832"/>
              <a:ext cx="5086464" cy="954107"/>
            </a:xfrm>
            <a:prstGeom prst="rect">
              <a:avLst/>
            </a:prstGeom>
            <a:grpFill/>
          </p:spPr>
          <p:txBody>
            <a:bodyPr wrap="square" rtlCol="0">
              <a:spAutoFit/>
            </a:bodyPr>
            <a:lstStyle/>
            <a:p>
              <a:pPr lvl="0" algn="just"/>
              <a:r>
                <a:rPr lang="ru-RU" sz="1400" dirty="0" smtClean="0">
                  <a:latin typeface="Times New Roman" panose="02020603050405020304" pitchFamily="18" charset="0"/>
                  <a:cs typeface="Times New Roman" panose="02020603050405020304" pitchFamily="18" charset="0"/>
                </a:rPr>
                <a:t>Направление организацией в </a:t>
              </a:r>
              <a:r>
                <a:rPr lang="ru-RU" sz="1400" dirty="0">
                  <a:latin typeface="Times New Roman" panose="02020603050405020304" pitchFamily="18" charset="0"/>
                  <a:cs typeface="Times New Roman" panose="02020603050405020304" pitchFamily="18" charset="0"/>
                </a:rPr>
                <a:t>период с 1 февраля по 1 ноября текущего года после принятия решения о признании молодого ученого нуждающимся в получении социальной выплаты документов в Минобрнауки России (пункт 12 </a:t>
              </a:r>
              <a:r>
                <a:rPr lang="ru-RU" sz="1400" dirty="0" smtClean="0">
                  <a:latin typeface="Times New Roman" panose="02020603050405020304" pitchFamily="18" charset="0"/>
                  <a:cs typeface="Times New Roman" panose="02020603050405020304" pitchFamily="18" charset="0"/>
                </a:rPr>
                <a:t>Порядка признания) </a:t>
              </a:r>
              <a:endParaRPr lang="ru-RU"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87840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564026" y="151984"/>
            <a:ext cx="9144000" cy="707886"/>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Порядок направления документов </a:t>
            </a:r>
            <a:endParaRPr lang="ru-RU" sz="2000" b="1" dirty="0" smtClean="0">
              <a:latin typeface="Times New Roman" panose="02020603050405020304" pitchFamily="18" charset="0"/>
              <a:cs typeface="Times New Roman" panose="02020603050405020304" pitchFamily="18" charset="0"/>
            </a:endParaRPr>
          </a:p>
          <a:p>
            <a:pPr algn="ctr"/>
            <a:r>
              <a:rPr lang="ru-RU" sz="2000" b="1" dirty="0" smtClean="0">
                <a:latin typeface="Times New Roman" panose="02020603050405020304" pitchFamily="18" charset="0"/>
                <a:cs typeface="Times New Roman" panose="02020603050405020304" pitchFamily="18" charset="0"/>
              </a:rPr>
              <a:t>в </a:t>
            </a:r>
            <a:r>
              <a:rPr lang="ru-RU" sz="2000" b="1" dirty="0">
                <a:latin typeface="Times New Roman" panose="02020603050405020304" pitchFamily="18" charset="0"/>
                <a:cs typeface="Times New Roman" panose="02020603050405020304" pitchFamily="18" charset="0"/>
              </a:rPr>
              <a:t>Министерство науки и высшего образования Российской Федерации</a:t>
            </a:r>
          </a:p>
        </p:txBody>
      </p:sp>
      <p:sp>
        <p:nvSpPr>
          <p:cNvPr id="3" name="TextBox 2"/>
          <p:cNvSpPr txBox="1"/>
          <p:nvPr/>
        </p:nvSpPr>
        <p:spPr>
          <a:xfrm>
            <a:off x="1564027" y="833635"/>
            <a:ext cx="9143999" cy="507831"/>
          </a:xfrm>
          <a:prstGeom prst="rect">
            <a:avLst/>
          </a:prstGeom>
          <a:noFill/>
        </p:spPr>
        <p:txBody>
          <a:bodyPr wrap="square" rtlCol="0">
            <a:spAutoFit/>
          </a:bodyPr>
          <a:lstStyle/>
          <a:p>
            <a:pPr algn="ctr"/>
            <a:r>
              <a:rPr lang="ru-RU" sz="1350" dirty="0">
                <a:latin typeface="Times New Roman" panose="02020603050405020304" pitchFamily="18" charset="0"/>
                <a:cs typeface="Times New Roman" panose="02020603050405020304" pitchFamily="18" charset="0"/>
              </a:rPr>
              <a:t>В случае признания молодого ученого нуждающимся в получении социальной выплаты, жилищная комиссия научной</a:t>
            </a:r>
            <a:r>
              <a:rPr lang="en-US" sz="1350" dirty="0">
                <a:latin typeface="Times New Roman" panose="02020603050405020304" pitchFamily="18" charset="0"/>
                <a:cs typeface="Times New Roman" panose="02020603050405020304" pitchFamily="18" charset="0"/>
              </a:rPr>
              <a:t>/</a:t>
            </a:r>
            <a:r>
              <a:rPr lang="ru-RU" sz="1350" dirty="0">
                <a:latin typeface="Times New Roman" panose="02020603050405020304" pitchFamily="18" charset="0"/>
                <a:cs typeface="Times New Roman" panose="02020603050405020304" pitchFamily="18" charset="0"/>
              </a:rPr>
              <a:t>образовательной организации высшего образования направляет в Минобрнауки России:</a:t>
            </a:r>
          </a:p>
        </p:txBody>
      </p:sp>
      <p:grpSp>
        <p:nvGrpSpPr>
          <p:cNvPr id="79" name="Группа 78"/>
          <p:cNvGrpSpPr/>
          <p:nvPr/>
        </p:nvGrpSpPr>
        <p:grpSpPr>
          <a:xfrm>
            <a:off x="1519377" y="1484295"/>
            <a:ext cx="2943239" cy="631079"/>
            <a:chOff x="58218" y="1206021"/>
            <a:chExt cx="3924319" cy="841438"/>
          </a:xfrm>
        </p:grpSpPr>
        <p:sp>
          <p:nvSpPr>
            <p:cNvPr id="29" name="Freeform 3"/>
            <p:cNvSpPr/>
            <p:nvPr/>
          </p:nvSpPr>
          <p:spPr>
            <a:xfrm>
              <a:off x="763600" y="1206021"/>
              <a:ext cx="3201817" cy="821353"/>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1" rIns="55361" bIns="55362"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1" name="Text Placeholder 3"/>
            <p:cNvSpPr txBox="1">
              <a:spLocks/>
            </p:cNvSpPr>
            <p:nvPr/>
          </p:nvSpPr>
          <p:spPr>
            <a:xfrm>
              <a:off x="875566" y="1381128"/>
              <a:ext cx="3106971" cy="2954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lnSpc>
                  <a:spcPct val="120000"/>
                </a:lnSpc>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Документы молодого ученого</a:t>
              </a:r>
              <a:endParaRPr lang="en-US"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3" name="Rounded Rectangle 24"/>
            <p:cNvSpPr/>
            <p:nvPr/>
          </p:nvSpPr>
          <p:spPr>
            <a:xfrm>
              <a:off x="58218" y="1212211"/>
              <a:ext cx="800228" cy="835248"/>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078222">
                <a:lnSpc>
                  <a:spcPct val="120000"/>
                </a:lnSpc>
                <a:spcAft>
                  <a:spcPct val="35000"/>
                </a:spcAft>
              </a:pP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01</a:t>
              </a:r>
            </a:p>
          </p:txBody>
        </p:sp>
      </p:grpSp>
      <p:grpSp>
        <p:nvGrpSpPr>
          <p:cNvPr id="80" name="Группа 79"/>
          <p:cNvGrpSpPr/>
          <p:nvPr/>
        </p:nvGrpSpPr>
        <p:grpSpPr>
          <a:xfrm>
            <a:off x="1519377" y="2400911"/>
            <a:ext cx="2943239" cy="622469"/>
            <a:chOff x="58218" y="2821230"/>
            <a:chExt cx="3924319" cy="829958"/>
          </a:xfrm>
        </p:grpSpPr>
        <p:sp>
          <p:nvSpPr>
            <p:cNvPr id="32" name="Freeform 4"/>
            <p:cNvSpPr/>
            <p:nvPr/>
          </p:nvSpPr>
          <p:spPr>
            <a:xfrm>
              <a:off x="715831" y="2821230"/>
              <a:ext cx="3249585" cy="821354"/>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3" name="Text Placeholder 3"/>
            <p:cNvSpPr txBox="1">
              <a:spLocks/>
            </p:cNvSpPr>
            <p:nvPr/>
          </p:nvSpPr>
          <p:spPr>
            <a:xfrm>
              <a:off x="583834" y="3063428"/>
              <a:ext cx="3398703" cy="2954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lnSpc>
                  <a:spcPct val="120000"/>
                </a:lnSpc>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Сопроводительное письмо</a:t>
              </a:r>
              <a:endPar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4" name="Rounded Rectangle 25"/>
            <p:cNvSpPr/>
            <p:nvPr/>
          </p:nvSpPr>
          <p:spPr>
            <a:xfrm>
              <a:off x="58218" y="2829834"/>
              <a:ext cx="800228" cy="821354"/>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078222">
                <a:lnSpc>
                  <a:spcPct val="120000"/>
                </a:lnSpc>
                <a:spcAft>
                  <a:spcPct val="35000"/>
                </a:spcAft>
              </a:pP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02</a:t>
              </a:r>
            </a:p>
          </p:txBody>
        </p:sp>
      </p:grpSp>
      <p:grpSp>
        <p:nvGrpSpPr>
          <p:cNvPr id="81" name="Группа 80"/>
          <p:cNvGrpSpPr/>
          <p:nvPr/>
        </p:nvGrpSpPr>
        <p:grpSpPr>
          <a:xfrm>
            <a:off x="1519376" y="3663148"/>
            <a:ext cx="2976986" cy="620702"/>
            <a:chOff x="53367" y="4230474"/>
            <a:chExt cx="3969315" cy="827602"/>
          </a:xfrm>
        </p:grpSpPr>
        <p:sp>
          <p:nvSpPr>
            <p:cNvPr id="34" name="Freeform 5"/>
            <p:cNvSpPr/>
            <p:nvPr/>
          </p:nvSpPr>
          <p:spPr>
            <a:xfrm>
              <a:off x="583835" y="4238950"/>
              <a:ext cx="3381582" cy="81912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5" name="Text Placeholder 3"/>
            <p:cNvSpPr txBox="1">
              <a:spLocks/>
            </p:cNvSpPr>
            <p:nvPr/>
          </p:nvSpPr>
          <p:spPr>
            <a:xfrm>
              <a:off x="657476" y="4337790"/>
              <a:ext cx="3365206" cy="6401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lnSpc>
                  <a:spcPct val="120000"/>
                </a:lnSpc>
                <a:spcBef>
                  <a:spcPct val="20000"/>
                </a:spcBef>
                <a:defRPr/>
              </a:pPr>
              <a:r>
                <a:rPr lang="ru-RU" altLang="zh-CN" sz="12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Выписку </a:t>
              </a: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из протокола </a:t>
              </a:r>
            </a:p>
            <a:p>
              <a:pPr defTabSz="964372">
                <a:lnSpc>
                  <a:spcPct val="120000"/>
                </a:lnSpc>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жилищной комиссии </a:t>
              </a:r>
              <a:endPar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Rounded Rectangle 26"/>
            <p:cNvSpPr/>
            <p:nvPr/>
          </p:nvSpPr>
          <p:spPr>
            <a:xfrm>
              <a:off x="53367" y="4230474"/>
              <a:ext cx="805100" cy="812614"/>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078222">
                <a:lnSpc>
                  <a:spcPct val="120000"/>
                </a:lnSpc>
                <a:spcAft>
                  <a:spcPct val="35000"/>
                </a:spcAft>
              </a:pP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03</a:t>
              </a:r>
            </a:p>
          </p:txBody>
        </p:sp>
      </p:grpSp>
      <p:grpSp>
        <p:nvGrpSpPr>
          <p:cNvPr id="77" name="Группа 76"/>
          <p:cNvGrpSpPr/>
          <p:nvPr/>
        </p:nvGrpSpPr>
        <p:grpSpPr>
          <a:xfrm>
            <a:off x="5441128" y="1491507"/>
            <a:ext cx="5416260" cy="658092"/>
            <a:chOff x="5287221" y="1393044"/>
            <a:chExt cx="7221679" cy="877456"/>
          </a:xfrm>
        </p:grpSpPr>
        <p:sp>
          <p:nvSpPr>
            <p:cNvPr id="35" name="Freeform 6"/>
            <p:cNvSpPr/>
            <p:nvPr/>
          </p:nvSpPr>
          <p:spPr>
            <a:xfrm flipH="1">
              <a:off x="5287221" y="1393044"/>
              <a:ext cx="7221679" cy="877456"/>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1" rIns="55361" bIns="55362"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48" name="Text Placeholder 3"/>
            <p:cNvSpPr txBox="1">
              <a:spLocks/>
            </p:cNvSpPr>
            <p:nvPr/>
          </p:nvSpPr>
          <p:spPr>
            <a:xfrm>
              <a:off x="5422100" y="1536676"/>
              <a:ext cx="6887651" cy="2954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lnSpc>
                  <a:spcPct val="120000"/>
                </a:lnSpc>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Перечень документов установлен </a:t>
              </a:r>
              <a:r>
                <a:rPr lang="ru-RU"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пунктом </a:t>
              </a:r>
              <a:r>
                <a:rPr lang="ru-RU" sz="12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4 </a:t>
              </a:r>
              <a:r>
                <a:rPr lang="ru-RU" sz="1200" dirty="0" smtClean="0">
                  <a:solidFill>
                    <a:schemeClr val="tx1"/>
                  </a:solidFill>
                  <a:latin typeface="Times New Roman" panose="02020603050405020304" pitchFamily="18" charset="0"/>
                  <a:cs typeface="Times New Roman" panose="02020603050405020304" pitchFamily="18" charset="0"/>
                </a:rPr>
                <a:t>Порядка признания</a:t>
              </a:r>
              <a:endPar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76" name="Группа 75"/>
          <p:cNvGrpSpPr/>
          <p:nvPr/>
        </p:nvGrpSpPr>
        <p:grpSpPr>
          <a:xfrm>
            <a:off x="5442394" y="2407364"/>
            <a:ext cx="5414994" cy="717576"/>
            <a:chOff x="5284058" y="2752232"/>
            <a:chExt cx="7219992" cy="956767"/>
          </a:xfrm>
        </p:grpSpPr>
        <p:sp>
          <p:nvSpPr>
            <p:cNvPr id="36" name="Freeform 7"/>
            <p:cNvSpPr/>
            <p:nvPr/>
          </p:nvSpPr>
          <p:spPr>
            <a:xfrm flipH="1">
              <a:off x="5284058" y="2752232"/>
              <a:ext cx="7219992" cy="95676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0" name="Text Placeholder 3"/>
            <p:cNvSpPr txBox="1">
              <a:spLocks/>
            </p:cNvSpPr>
            <p:nvPr/>
          </p:nvSpPr>
          <p:spPr>
            <a:xfrm>
              <a:off x="5442997" y="2881762"/>
              <a:ext cx="6887652" cy="78790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Изготавливается на бланке организации с указанием реквизитов письма, </a:t>
              </a:r>
            </a:p>
            <a:p>
              <a:pPr defTabSz="964372">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ФИО молодого </a:t>
              </a:r>
              <a:r>
                <a:rPr lang="ru-RU" altLang="zh-CN" sz="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ученого, </a:t>
              </a: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количества листов направляемых </a:t>
              </a:r>
              <a:r>
                <a:rPr lang="ru-RU" altLang="zh-CN" sz="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документов, контактного лица жилищной комиссии организации </a:t>
              </a:r>
              <a:endPar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27" name="Группа 26"/>
          <p:cNvGrpSpPr/>
          <p:nvPr/>
        </p:nvGrpSpPr>
        <p:grpSpPr>
          <a:xfrm>
            <a:off x="5444758" y="3417905"/>
            <a:ext cx="5412632" cy="1276736"/>
            <a:chOff x="5287217" y="3956358"/>
            <a:chExt cx="7247060" cy="1702313"/>
          </a:xfrm>
        </p:grpSpPr>
        <p:sp>
          <p:nvSpPr>
            <p:cNvPr id="37" name="Freeform 8"/>
            <p:cNvSpPr/>
            <p:nvPr/>
          </p:nvSpPr>
          <p:spPr>
            <a:xfrm flipH="1">
              <a:off x="5287217" y="3956358"/>
              <a:ext cx="7247060" cy="1702313"/>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2" name="Text Placeholder 3"/>
            <p:cNvSpPr txBox="1">
              <a:spLocks/>
            </p:cNvSpPr>
            <p:nvPr/>
          </p:nvSpPr>
          <p:spPr>
            <a:xfrm>
              <a:off x="5344721" y="4021028"/>
              <a:ext cx="7189554" cy="15799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defRPr/>
              </a:pPr>
              <a:r>
                <a:rPr lang="ru-RU" altLang="zh-CN"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В выписку рекомендуется включить следующую информацию: возраст молодого ученого; реквизиты диплома </a:t>
              </a:r>
              <a:r>
                <a:rPr lang="ru-RU" altLang="zh-CN" sz="1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о присуждении ученой </a:t>
              </a:r>
              <a:r>
                <a:rPr lang="ru-RU" altLang="zh-CN"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степени; научный стаж работы молодого ученого; </a:t>
              </a:r>
              <a:r>
                <a:rPr lang="ru-RU" altLang="zh-CN" sz="1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учетную норму для признания нуждающимся в </a:t>
              </a:r>
              <a:r>
                <a:rPr lang="ru-RU" altLang="zh-CN"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ж</a:t>
              </a:r>
              <a:r>
                <a:rPr lang="ru-RU" altLang="zh-CN" sz="1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илом помещении (</a:t>
              </a:r>
              <a:r>
                <a:rPr lang="ru-RU" altLang="zh-CN" sz="1100" dirty="0" err="1"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кв.м</a:t>
              </a:r>
              <a:r>
                <a:rPr lang="ru-RU" altLang="zh-CN" sz="1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чел.) и реквизиты советующего акта органа местного самоуправления; обеспеченность </a:t>
              </a:r>
              <a:r>
                <a:rPr lang="ru-RU" altLang="zh-CN"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молодого ученого и членов его семьи общей площадью жилого помещения; основание для признания нуждающимся в предоставлении социальной выплаты </a:t>
              </a:r>
              <a:r>
                <a:rPr lang="ru-RU" altLang="zh-CN" sz="1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(пункт части </a:t>
              </a:r>
              <a:r>
                <a:rPr lang="ru-RU" altLang="zh-CN"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1 ст. 51 Жилищного кодекса Российской </a:t>
              </a:r>
              <a:r>
                <a:rPr lang="ru-RU" altLang="zh-CN" sz="11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Федерации</a:t>
              </a:r>
              <a:r>
                <a:rPr lang="ru-RU" altLang="zh-CN" sz="11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p>
          </p:txBody>
        </p:sp>
      </p:grpSp>
      <p:grpSp>
        <p:nvGrpSpPr>
          <p:cNvPr id="82" name="Группа 81"/>
          <p:cNvGrpSpPr/>
          <p:nvPr/>
        </p:nvGrpSpPr>
        <p:grpSpPr>
          <a:xfrm>
            <a:off x="1519376" y="4974662"/>
            <a:ext cx="2995856" cy="620702"/>
            <a:chOff x="58218" y="5663890"/>
            <a:chExt cx="3994475" cy="827603"/>
          </a:xfrm>
        </p:grpSpPr>
        <p:sp>
          <p:nvSpPr>
            <p:cNvPr id="61" name="Freeform 5"/>
            <p:cNvSpPr/>
            <p:nvPr/>
          </p:nvSpPr>
          <p:spPr>
            <a:xfrm>
              <a:off x="443620" y="5678878"/>
              <a:ext cx="3521796" cy="812615"/>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4" name="Text Placeholder 3"/>
            <p:cNvSpPr txBox="1">
              <a:spLocks/>
            </p:cNvSpPr>
            <p:nvPr/>
          </p:nvSpPr>
          <p:spPr>
            <a:xfrm>
              <a:off x="676322" y="5876077"/>
              <a:ext cx="3376371" cy="2954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lnSpc>
                  <a:spcPct val="120000"/>
                </a:lnSpc>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Список молодых ученых </a:t>
              </a:r>
              <a:endPar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8" name="Rounded Rectangle 26"/>
            <p:cNvSpPr/>
            <p:nvPr/>
          </p:nvSpPr>
          <p:spPr>
            <a:xfrm>
              <a:off x="58218" y="5663890"/>
              <a:ext cx="800228" cy="827603"/>
            </a:xfrm>
            <a:prstGeom prst="roundRect">
              <a:avLst/>
            </a:prstGeom>
            <a:solidFill>
              <a:srgbClr val="00B0F0"/>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1078222">
                <a:lnSpc>
                  <a:spcPct val="120000"/>
                </a:lnSpc>
                <a:spcAft>
                  <a:spcPct val="35000"/>
                </a:spcAft>
              </a:pPr>
              <a:r>
                <a:rPr lang="en-US"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0</a:t>
              </a:r>
              <a:r>
                <a:rPr lang="ru-RU"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4</a:t>
              </a:r>
              <a:endParaRPr lang="en-US" sz="2400"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78" name="Группа 77"/>
          <p:cNvGrpSpPr/>
          <p:nvPr/>
        </p:nvGrpSpPr>
        <p:grpSpPr>
          <a:xfrm>
            <a:off x="5437678" y="4969378"/>
            <a:ext cx="5469746" cy="750912"/>
            <a:chOff x="5304338" y="5695805"/>
            <a:chExt cx="7319390" cy="1001217"/>
          </a:xfrm>
        </p:grpSpPr>
        <p:sp>
          <p:nvSpPr>
            <p:cNvPr id="62" name="Freeform 8"/>
            <p:cNvSpPr/>
            <p:nvPr/>
          </p:nvSpPr>
          <p:spPr>
            <a:xfrm flipH="1">
              <a:off x="5304338" y="5695805"/>
              <a:ext cx="7319390" cy="1001217"/>
            </a:xfrm>
            <a:custGeom>
              <a:avLst/>
              <a:gdLst>
                <a:gd name="connsiteX0" fmla="*/ 131527 w 789146"/>
                <a:gd name="connsiteY0" fmla="*/ 0 h 2110763"/>
                <a:gd name="connsiteX1" fmla="*/ 657619 w 789146"/>
                <a:gd name="connsiteY1" fmla="*/ 0 h 2110763"/>
                <a:gd name="connsiteX2" fmla="*/ 750623 w 789146"/>
                <a:gd name="connsiteY2" fmla="*/ 38524 h 2110763"/>
                <a:gd name="connsiteX3" fmla="*/ 789146 w 789146"/>
                <a:gd name="connsiteY3" fmla="*/ 131528 h 2110763"/>
                <a:gd name="connsiteX4" fmla="*/ 789146 w 789146"/>
                <a:gd name="connsiteY4" fmla="*/ 2110763 h 2110763"/>
                <a:gd name="connsiteX5" fmla="*/ 789146 w 789146"/>
                <a:gd name="connsiteY5" fmla="*/ 2110763 h 2110763"/>
                <a:gd name="connsiteX6" fmla="*/ 789146 w 789146"/>
                <a:gd name="connsiteY6" fmla="*/ 2110763 h 2110763"/>
                <a:gd name="connsiteX7" fmla="*/ 0 w 789146"/>
                <a:gd name="connsiteY7" fmla="*/ 2110763 h 2110763"/>
                <a:gd name="connsiteX8" fmla="*/ 0 w 789146"/>
                <a:gd name="connsiteY8" fmla="*/ 2110763 h 2110763"/>
                <a:gd name="connsiteX9" fmla="*/ 0 w 789146"/>
                <a:gd name="connsiteY9" fmla="*/ 2110763 h 2110763"/>
                <a:gd name="connsiteX10" fmla="*/ 0 w 789146"/>
                <a:gd name="connsiteY10" fmla="*/ 131527 h 2110763"/>
                <a:gd name="connsiteX11" fmla="*/ 38524 w 789146"/>
                <a:gd name="connsiteY11" fmla="*/ 38523 h 2110763"/>
                <a:gd name="connsiteX12" fmla="*/ 131528 w 789146"/>
                <a:gd name="connsiteY12" fmla="*/ 0 h 2110763"/>
                <a:gd name="connsiteX13" fmla="*/ 131527 w 789146"/>
                <a:gd name="connsiteY13" fmla="*/ 0 h 211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9146" h="2110763">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5013" tIns="55362" rIns="55361" bIns="55361" numCol="1" spcCol="1270" anchor="ctr" anchorCtr="0">
              <a:noAutofit/>
            </a:bodyPr>
            <a:lstStyle/>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a:p>
              <a:pPr marL="241093" lvl="1" indent="-241093" defTabSz="1031342">
                <a:lnSpc>
                  <a:spcPct val="120000"/>
                </a:lnSpc>
                <a:spcAft>
                  <a:spcPct val="15000"/>
                </a:spcAft>
                <a:buChar char="••"/>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7" name="Text Placeholder 3"/>
            <p:cNvSpPr txBox="1">
              <a:spLocks/>
            </p:cNvSpPr>
            <p:nvPr/>
          </p:nvSpPr>
          <p:spPr>
            <a:xfrm>
              <a:off x="5508316" y="5899951"/>
              <a:ext cx="6911433" cy="5909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4372">
                <a:lnSpc>
                  <a:spcPct val="120000"/>
                </a:lnSpc>
                <a:spcBef>
                  <a:spcPct val="20000"/>
                </a:spcBef>
                <a:defRPr/>
              </a:pPr>
              <a:r>
                <a:rPr lang="ru-RU"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Рекомендуемый образец приведен в приложении </a:t>
              </a:r>
              <a:r>
                <a:rPr lang="ru-RU" altLang="zh-CN" sz="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3 к</a:t>
              </a:r>
              <a:r>
                <a:rPr lang="en-US" altLang="zh-CN" sz="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ru-RU" altLang="zh-CN" sz="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п</a:t>
              </a:r>
              <a:r>
                <a:rPr lang="ru-RU" sz="1200" dirty="0" smtClean="0">
                  <a:solidFill>
                    <a:schemeClr val="tx1"/>
                  </a:solidFill>
                  <a:latin typeface="Times New Roman" panose="02020603050405020304" pitchFamily="18" charset="0"/>
                  <a:cs typeface="Times New Roman" panose="02020603050405020304" pitchFamily="18" charset="0"/>
                </a:rPr>
                <a:t>риказ</a:t>
              </a:r>
              <a:r>
                <a:rPr lang="ru-RU" sz="1200" dirty="0">
                  <a:solidFill>
                    <a:schemeClr val="tx1"/>
                  </a:solidFill>
                  <a:latin typeface="Times New Roman" panose="02020603050405020304" pitchFamily="18" charset="0"/>
                  <a:cs typeface="Times New Roman" panose="02020603050405020304" pitchFamily="18" charset="0"/>
                </a:rPr>
                <a:t>у</a:t>
              </a:r>
              <a:r>
                <a:rPr lang="ru-RU" sz="1200" dirty="0" smtClean="0">
                  <a:solidFill>
                    <a:schemeClr val="tx1"/>
                  </a:solidFill>
                  <a:latin typeface="Times New Roman" panose="02020603050405020304" pitchFamily="18" charset="0"/>
                  <a:cs typeface="Times New Roman" panose="02020603050405020304" pitchFamily="18" charset="0"/>
                </a:rPr>
                <a:t> </a:t>
              </a:r>
              <a:r>
                <a:rPr lang="ru-RU" sz="1200" dirty="0">
                  <a:solidFill>
                    <a:schemeClr val="tx1"/>
                  </a:solidFill>
                  <a:latin typeface="Times New Roman" panose="02020603050405020304" pitchFamily="18" charset="0"/>
                  <a:cs typeface="Times New Roman" panose="02020603050405020304" pitchFamily="18" charset="0"/>
                </a:rPr>
                <a:t>Минобрнауки России </a:t>
              </a:r>
              <a:r>
                <a:rPr lang="ru-RU" sz="1200" dirty="0" smtClean="0">
                  <a:solidFill>
                    <a:schemeClr val="tx1"/>
                  </a:solidFill>
                  <a:latin typeface="Times New Roman" panose="02020603050405020304" pitchFamily="18" charset="0"/>
                  <a:cs typeface="Times New Roman" panose="02020603050405020304" pitchFamily="18" charset="0"/>
                </a:rPr>
                <a:t>от</a:t>
              </a:r>
              <a:r>
                <a:rPr lang="ru-RU" sz="1200" dirty="0">
                  <a:solidFill>
                    <a:schemeClr val="tx1"/>
                  </a:solidFill>
                  <a:latin typeface="Times New Roman" panose="02020603050405020304" pitchFamily="18" charset="0"/>
                  <a:cs typeface="Times New Roman" panose="02020603050405020304" pitchFamily="18" charset="0"/>
                </a:rPr>
                <a:t> 19.04.2023 </a:t>
              </a:r>
              <a:r>
                <a:rPr lang="ru-RU" sz="1200" dirty="0" smtClean="0">
                  <a:solidFill>
                    <a:schemeClr val="tx1"/>
                  </a:solidFill>
                  <a:latin typeface="Times New Roman" panose="02020603050405020304" pitchFamily="18" charset="0"/>
                  <a:cs typeface="Times New Roman" panose="02020603050405020304" pitchFamily="18" charset="0"/>
                </a:rPr>
                <a:t>№ 422</a:t>
              </a:r>
              <a:r>
                <a:rPr lang="ru-RU" altLang="zh-CN" sz="1200" dirty="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endParaRPr lang="en-US" altLang="zh-CN" sz="12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4" name="Группа 3"/>
          <p:cNvGrpSpPr/>
          <p:nvPr/>
        </p:nvGrpSpPr>
        <p:grpSpPr>
          <a:xfrm>
            <a:off x="4582346" y="1633381"/>
            <a:ext cx="796935" cy="317665"/>
            <a:chOff x="4582346" y="1633381"/>
            <a:chExt cx="796935" cy="317665"/>
          </a:xfrm>
        </p:grpSpPr>
        <p:sp>
          <p:nvSpPr>
            <p:cNvPr id="38" name="Left-Right Arrow 9"/>
            <p:cNvSpPr/>
            <p:nvPr/>
          </p:nvSpPr>
          <p:spPr>
            <a:xfrm>
              <a:off x="4582346" y="1648623"/>
              <a:ext cx="562446" cy="302423"/>
            </a:xfrm>
            <a:prstGeom prst="leftRightArrow">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Равнобедренный треугольник 21"/>
            <p:cNvSpPr/>
            <p:nvPr/>
          </p:nvSpPr>
          <p:spPr>
            <a:xfrm rot="5400000">
              <a:off x="5054275" y="1608301"/>
              <a:ext cx="299926" cy="35008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Times New Roman" panose="02020603050405020304" pitchFamily="18" charset="0"/>
                <a:cs typeface="Times New Roman" panose="02020603050405020304" pitchFamily="18" charset="0"/>
              </a:endParaRPr>
            </a:p>
          </p:txBody>
        </p:sp>
      </p:grpSp>
      <p:grpSp>
        <p:nvGrpSpPr>
          <p:cNvPr id="6" name="Группа 5"/>
          <p:cNvGrpSpPr/>
          <p:nvPr/>
        </p:nvGrpSpPr>
        <p:grpSpPr>
          <a:xfrm>
            <a:off x="4586425" y="3815177"/>
            <a:ext cx="770547" cy="302423"/>
            <a:chOff x="4586425" y="3815177"/>
            <a:chExt cx="770547" cy="302423"/>
          </a:xfrm>
        </p:grpSpPr>
        <p:sp>
          <p:nvSpPr>
            <p:cNvPr id="40" name="Left-Right Arrow 11"/>
            <p:cNvSpPr/>
            <p:nvPr/>
          </p:nvSpPr>
          <p:spPr>
            <a:xfrm>
              <a:off x="4586425" y="3815177"/>
              <a:ext cx="561149" cy="302423"/>
            </a:xfrm>
            <a:prstGeom prst="leftRightArrow">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9" name="Равнобедренный треугольник 58"/>
            <p:cNvSpPr/>
            <p:nvPr/>
          </p:nvSpPr>
          <p:spPr>
            <a:xfrm rot="5400000">
              <a:off x="5031966" y="3792593"/>
              <a:ext cx="299926" cy="35008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Times New Roman" panose="02020603050405020304" pitchFamily="18" charset="0"/>
                <a:cs typeface="Times New Roman" panose="02020603050405020304" pitchFamily="18" charset="0"/>
              </a:endParaRPr>
            </a:p>
          </p:txBody>
        </p:sp>
      </p:grpSp>
      <p:grpSp>
        <p:nvGrpSpPr>
          <p:cNvPr id="5" name="Группа 4"/>
          <p:cNvGrpSpPr/>
          <p:nvPr/>
        </p:nvGrpSpPr>
        <p:grpSpPr>
          <a:xfrm>
            <a:off x="4585983" y="2560934"/>
            <a:ext cx="796935" cy="302424"/>
            <a:chOff x="4585983" y="2560934"/>
            <a:chExt cx="796935" cy="302424"/>
          </a:xfrm>
        </p:grpSpPr>
        <p:sp>
          <p:nvSpPr>
            <p:cNvPr id="39" name="Left-Right Arrow 10"/>
            <p:cNvSpPr/>
            <p:nvPr/>
          </p:nvSpPr>
          <p:spPr>
            <a:xfrm>
              <a:off x="4585983" y="2560935"/>
              <a:ext cx="561150" cy="302423"/>
            </a:xfrm>
            <a:prstGeom prst="leftRightArrow">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0" name="Равнобедренный треугольник 59"/>
            <p:cNvSpPr/>
            <p:nvPr/>
          </p:nvSpPr>
          <p:spPr>
            <a:xfrm rot="5400000">
              <a:off x="5057912" y="2535854"/>
              <a:ext cx="299926" cy="35008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Times New Roman" panose="02020603050405020304" pitchFamily="18" charset="0"/>
                <a:cs typeface="Times New Roman" panose="02020603050405020304" pitchFamily="18" charset="0"/>
              </a:endParaRPr>
            </a:p>
          </p:txBody>
        </p:sp>
      </p:grpSp>
      <p:grpSp>
        <p:nvGrpSpPr>
          <p:cNvPr id="2" name="Группа 1"/>
          <p:cNvGrpSpPr/>
          <p:nvPr/>
        </p:nvGrpSpPr>
        <p:grpSpPr>
          <a:xfrm>
            <a:off x="4560506" y="5094272"/>
            <a:ext cx="796933" cy="302423"/>
            <a:chOff x="3036505" y="4198127"/>
            <a:chExt cx="796933" cy="302423"/>
          </a:xfrm>
        </p:grpSpPr>
        <p:sp>
          <p:nvSpPr>
            <p:cNvPr id="63" name="Left-Right Arrow 11"/>
            <p:cNvSpPr/>
            <p:nvPr/>
          </p:nvSpPr>
          <p:spPr>
            <a:xfrm>
              <a:off x="3036505" y="4198127"/>
              <a:ext cx="561149" cy="302423"/>
            </a:xfrm>
            <a:prstGeom prst="leftRightArrow">
              <a:avLst>
                <a:gd name="adj1" fmla="val 50000"/>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88" dirty="0">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0" name="Равнобедренный треугольник 69"/>
            <p:cNvSpPr/>
            <p:nvPr/>
          </p:nvSpPr>
          <p:spPr>
            <a:xfrm rot="5400000">
              <a:off x="3508432" y="4175544"/>
              <a:ext cx="299926" cy="35008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latin typeface="Times New Roman" panose="02020603050405020304" pitchFamily="18" charset="0"/>
                <a:cs typeface="Times New Roman" panose="02020603050405020304" pitchFamily="18" charset="0"/>
              </a:endParaRPr>
            </a:p>
          </p:txBody>
        </p:sp>
      </p:grpSp>
      <p:grpSp>
        <p:nvGrpSpPr>
          <p:cNvPr id="83" name="Группа 82"/>
          <p:cNvGrpSpPr/>
          <p:nvPr/>
        </p:nvGrpSpPr>
        <p:grpSpPr>
          <a:xfrm>
            <a:off x="1555408" y="5946148"/>
            <a:ext cx="543371" cy="543371"/>
            <a:chOff x="136763" y="5700450"/>
            <a:chExt cx="724494" cy="724494"/>
          </a:xfrm>
        </p:grpSpPr>
        <p:sp>
          <p:nvSpPr>
            <p:cNvPr id="84" name="Donut 40"/>
            <p:cNvSpPr/>
            <p:nvPr/>
          </p:nvSpPr>
          <p:spPr>
            <a:xfrm>
              <a:off x="136763" y="5700450"/>
              <a:ext cx="724494" cy="724494"/>
            </a:xfrm>
            <a:prstGeom prst="donut">
              <a:avLst>
                <a:gd name="adj" fmla="val 68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12">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85" name="Рисунок 84"/>
            <p:cNvPicPr>
              <a:picLocks noChangeAspect="1"/>
            </p:cNvPicPr>
            <p:nvPr/>
          </p:nvPicPr>
          <p:blipFill rotWithShape="1">
            <a:blip r:embed="rId2">
              <a:extLst>
                <a:ext uri="{28A0092B-C50C-407E-A947-70E740481C1C}">
                  <a14:useLocalDpi xmlns:a14="http://schemas.microsoft.com/office/drawing/2010/main" val="0"/>
                </a:ext>
              </a:extLst>
            </a:blip>
            <a:srcRect l="32730" t="7774" r="34593" b="6076"/>
            <a:stretch/>
          </p:blipFill>
          <p:spPr>
            <a:xfrm>
              <a:off x="398351" y="5794218"/>
              <a:ext cx="199177" cy="525101"/>
            </a:xfrm>
            <a:prstGeom prst="rect">
              <a:avLst/>
            </a:prstGeom>
          </p:spPr>
        </p:pic>
      </p:grpSp>
      <p:sp>
        <p:nvSpPr>
          <p:cNvPr id="86" name="TextBox 85"/>
          <p:cNvSpPr txBox="1"/>
          <p:nvPr/>
        </p:nvSpPr>
        <p:spPr>
          <a:xfrm>
            <a:off x="2097171" y="5984370"/>
            <a:ext cx="8499808" cy="584775"/>
          </a:xfrm>
          <a:prstGeom prst="rect">
            <a:avLst/>
          </a:prstGeom>
          <a:noFill/>
        </p:spPr>
        <p:txBody>
          <a:bodyPr wrap="square" rtlCol="0">
            <a:spAutoFit/>
          </a:bodyPr>
          <a:lstStyle/>
          <a:p>
            <a:pPr algn="just"/>
            <a:r>
              <a:rPr lang="ru-RU" sz="1600" dirty="0" smtClean="0">
                <a:latin typeface="Times New Roman" panose="02020603050405020304" pitchFamily="18" charset="0"/>
                <a:cs typeface="Times New Roman" panose="02020603050405020304" pitchFamily="18" charset="0"/>
              </a:rPr>
              <a:t>Рекомендуется направлять документы молодого ученого пронумерованными ручкой синего цвета в правом верхнем углу, документы прошивать не требуется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278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6"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1000"/>
                                        <p:tgtEl>
                                          <p:spTgt spid="4"/>
                                        </p:tgtEl>
                                      </p:cBhvr>
                                    </p:animEffect>
                                  </p:childTnLst>
                                </p:cTn>
                              </p:par>
                            </p:childTnLst>
                          </p:cTn>
                        </p:par>
                        <p:par>
                          <p:cTn id="26" fill="hold">
                            <p:stCondLst>
                              <p:cond delay="4000"/>
                            </p:stCondLst>
                            <p:childTnLst>
                              <p:par>
                                <p:cTn id="27" presetID="22" presetClass="entr" presetSubtype="4"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down)">
                                      <p:cBhvr>
                                        <p:cTn id="29" dur="500"/>
                                        <p:tgtEl>
                                          <p:spTgt spid="77"/>
                                        </p:tgtEl>
                                      </p:cBhvr>
                                    </p:animEffect>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000"/>
                                        <p:tgtEl>
                                          <p:spTgt spid="80"/>
                                        </p:tgtEl>
                                      </p:cBhvr>
                                    </p:animEffect>
                                    <p:anim calcmode="lin" valueType="num">
                                      <p:cBhvr>
                                        <p:cTn id="34" dur="1000" fill="hold"/>
                                        <p:tgtEl>
                                          <p:spTgt spid="80"/>
                                        </p:tgtEl>
                                        <p:attrNameLst>
                                          <p:attrName>ppt_x</p:attrName>
                                        </p:attrNameLst>
                                      </p:cBhvr>
                                      <p:tavLst>
                                        <p:tav tm="0">
                                          <p:val>
                                            <p:strVal val="#ppt_x"/>
                                          </p:val>
                                        </p:tav>
                                        <p:tav tm="100000">
                                          <p:val>
                                            <p:strVal val="#ppt_x"/>
                                          </p:val>
                                        </p:tav>
                                      </p:tavLst>
                                    </p:anim>
                                    <p:anim calcmode="lin" valueType="num">
                                      <p:cBhvr>
                                        <p:cTn id="35" dur="1000" fill="hold"/>
                                        <p:tgtEl>
                                          <p:spTgt spid="80"/>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6"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1000"/>
                                        <p:tgtEl>
                                          <p:spTgt spid="5"/>
                                        </p:tgtEl>
                                      </p:cBhvr>
                                    </p:animEffect>
                                  </p:childTnLst>
                                </p:cTn>
                              </p:par>
                            </p:childTnLst>
                          </p:cTn>
                        </p:par>
                        <p:par>
                          <p:cTn id="40" fill="hold">
                            <p:stCondLst>
                              <p:cond delay="6500"/>
                            </p:stCondLst>
                            <p:childTnLst>
                              <p:par>
                                <p:cTn id="41" presetID="22" presetClass="entr" presetSubtype="4" fill="hold"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500"/>
                                        <p:tgtEl>
                                          <p:spTgt spid="76"/>
                                        </p:tgtEl>
                                      </p:cBhvr>
                                    </p:animEffect>
                                  </p:childTnLst>
                                </p:cTn>
                              </p:par>
                            </p:childTnLst>
                          </p:cTn>
                        </p:par>
                        <p:par>
                          <p:cTn id="44" fill="hold">
                            <p:stCondLst>
                              <p:cond delay="7000"/>
                            </p:stCondLst>
                            <p:childTnLst>
                              <p:par>
                                <p:cTn id="45" presetID="42" presetClass="entr" presetSubtype="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6" presetClass="entr" presetSubtype="16"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circle(in)">
                                      <p:cBhvr>
                                        <p:cTn id="53" dur="1000"/>
                                        <p:tgtEl>
                                          <p:spTgt spid="6"/>
                                        </p:tgtEl>
                                      </p:cBhvr>
                                    </p:animEffect>
                                  </p:childTnLst>
                                </p:cTn>
                              </p:par>
                            </p:childTnLst>
                          </p:cTn>
                        </p:par>
                        <p:par>
                          <p:cTn id="54" fill="hold">
                            <p:stCondLst>
                              <p:cond delay="9000"/>
                            </p:stCondLst>
                            <p:childTnLst>
                              <p:par>
                                <p:cTn id="55" presetID="22" presetClass="entr" presetSubtype="4"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par>
                          <p:cTn id="58" fill="hold">
                            <p:stCondLst>
                              <p:cond delay="9500"/>
                            </p:stCondLst>
                            <p:childTnLst>
                              <p:par>
                                <p:cTn id="59" presetID="42" presetClass="entr" presetSubtype="0" fill="hold" nodeType="after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fade">
                                      <p:cBhvr>
                                        <p:cTn id="61" dur="1000"/>
                                        <p:tgtEl>
                                          <p:spTgt spid="82"/>
                                        </p:tgtEl>
                                      </p:cBhvr>
                                    </p:animEffect>
                                    <p:anim calcmode="lin" valueType="num">
                                      <p:cBhvr>
                                        <p:cTn id="62" dur="1000" fill="hold"/>
                                        <p:tgtEl>
                                          <p:spTgt spid="82"/>
                                        </p:tgtEl>
                                        <p:attrNameLst>
                                          <p:attrName>ppt_x</p:attrName>
                                        </p:attrNameLst>
                                      </p:cBhvr>
                                      <p:tavLst>
                                        <p:tav tm="0">
                                          <p:val>
                                            <p:strVal val="#ppt_x"/>
                                          </p:val>
                                        </p:tav>
                                        <p:tav tm="100000">
                                          <p:val>
                                            <p:strVal val="#ppt_x"/>
                                          </p:val>
                                        </p:tav>
                                      </p:tavLst>
                                    </p:anim>
                                    <p:anim calcmode="lin" valueType="num">
                                      <p:cBhvr>
                                        <p:cTn id="63" dur="1000" fill="hold"/>
                                        <p:tgtEl>
                                          <p:spTgt spid="82"/>
                                        </p:tgtEl>
                                        <p:attrNameLst>
                                          <p:attrName>ppt_y</p:attrName>
                                        </p:attrNameLst>
                                      </p:cBhvr>
                                      <p:tavLst>
                                        <p:tav tm="0">
                                          <p:val>
                                            <p:strVal val="#ppt_y+.1"/>
                                          </p:val>
                                        </p:tav>
                                        <p:tav tm="100000">
                                          <p:val>
                                            <p:strVal val="#ppt_y"/>
                                          </p:val>
                                        </p:tav>
                                      </p:tavLst>
                                    </p:anim>
                                  </p:childTnLst>
                                </p:cTn>
                              </p:par>
                            </p:childTnLst>
                          </p:cTn>
                        </p:par>
                        <p:par>
                          <p:cTn id="64" fill="hold">
                            <p:stCondLst>
                              <p:cond delay="10500"/>
                            </p:stCondLst>
                            <p:childTnLst>
                              <p:par>
                                <p:cTn id="65" presetID="22" presetClass="entr" presetSubtype="4"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down)">
                                      <p:cBhvr>
                                        <p:cTn id="67" dur="1000"/>
                                        <p:tgtEl>
                                          <p:spTgt spid="2"/>
                                        </p:tgtEl>
                                      </p:cBhvr>
                                    </p:animEffect>
                                  </p:childTnLst>
                                </p:cTn>
                              </p:par>
                            </p:childTnLst>
                          </p:cTn>
                        </p:par>
                        <p:par>
                          <p:cTn id="68" fill="hold">
                            <p:stCondLst>
                              <p:cond delay="11500"/>
                            </p:stCondLst>
                            <p:childTnLst>
                              <p:par>
                                <p:cTn id="69" presetID="22" presetClass="entr" presetSubtype="4" fill="hold"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wipe(down)">
                                      <p:cBhvr>
                                        <p:cTn id="71" dur="500"/>
                                        <p:tgtEl>
                                          <p:spTgt spid="78"/>
                                        </p:tgtEl>
                                      </p:cBhvr>
                                    </p:animEffect>
                                  </p:childTnLst>
                                </p:cTn>
                              </p:par>
                            </p:childTnLst>
                          </p:cTn>
                        </p:par>
                        <p:par>
                          <p:cTn id="72" fill="hold">
                            <p:stCondLst>
                              <p:cond delay="12000"/>
                            </p:stCondLst>
                            <p:childTnLst>
                              <p:par>
                                <p:cTn id="73" presetID="53" presetClass="entr" presetSubtype="16" fill="hold" nodeType="after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p:cTn id="75" dur="500" fill="hold"/>
                                        <p:tgtEl>
                                          <p:spTgt spid="83"/>
                                        </p:tgtEl>
                                        <p:attrNameLst>
                                          <p:attrName>ppt_w</p:attrName>
                                        </p:attrNameLst>
                                      </p:cBhvr>
                                      <p:tavLst>
                                        <p:tav tm="0">
                                          <p:val>
                                            <p:fltVal val="0"/>
                                          </p:val>
                                        </p:tav>
                                        <p:tav tm="100000">
                                          <p:val>
                                            <p:strVal val="#ppt_w"/>
                                          </p:val>
                                        </p:tav>
                                      </p:tavLst>
                                    </p:anim>
                                    <p:anim calcmode="lin" valueType="num">
                                      <p:cBhvr>
                                        <p:cTn id="76" dur="500" fill="hold"/>
                                        <p:tgtEl>
                                          <p:spTgt spid="83"/>
                                        </p:tgtEl>
                                        <p:attrNameLst>
                                          <p:attrName>ppt_h</p:attrName>
                                        </p:attrNameLst>
                                      </p:cBhvr>
                                      <p:tavLst>
                                        <p:tav tm="0">
                                          <p:val>
                                            <p:fltVal val="0"/>
                                          </p:val>
                                        </p:tav>
                                        <p:tav tm="100000">
                                          <p:val>
                                            <p:strVal val="#ppt_h"/>
                                          </p:val>
                                        </p:tav>
                                      </p:tavLst>
                                    </p:anim>
                                    <p:animEffect transition="in" filter="fade">
                                      <p:cBhvr>
                                        <p:cTn id="77" dur="500"/>
                                        <p:tgtEl>
                                          <p:spTgt spid="83"/>
                                        </p:tgtEl>
                                      </p:cBhvr>
                                    </p:animEffect>
                                  </p:childTnLst>
                                </p:cTn>
                              </p:par>
                            </p:childTnLst>
                          </p:cTn>
                        </p:par>
                        <p:par>
                          <p:cTn id="78" fill="hold">
                            <p:stCondLst>
                              <p:cond delay="12500"/>
                            </p:stCondLst>
                            <p:childTnLst>
                              <p:par>
                                <p:cTn id="79" presetID="26" presetClass="emph" presetSubtype="0" fill="hold" nodeType="afterEffect">
                                  <p:stCondLst>
                                    <p:cond delay="0"/>
                                  </p:stCondLst>
                                  <p:childTnLst>
                                    <p:animEffect transition="out" filter="fade">
                                      <p:cBhvr>
                                        <p:cTn id="80" dur="500" tmFilter="0, 0; .2, .5; .8, .5; 1, 0"/>
                                        <p:tgtEl>
                                          <p:spTgt spid="83"/>
                                        </p:tgtEl>
                                      </p:cBhvr>
                                    </p:animEffect>
                                    <p:animScale>
                                      <p:cBhvr>
                                        <p:cTn id="81" dur="250" autoRev="1" fill="hold"/>
                                        <p:tgtEl>
                                          <p:spTgt spid="83"/>
                                        </p:tgtEl>
                                      </p:cBhvr>
                                      <p:by x="105000" y="105000"/>
                                    </p:animScale>
                                  </p:childTnLst>
                                </p:cTn>
                              </p:par>
                            </p:childTnLst>
                          </p:cTn>
                        </p:par>
                        <p:par>
                          <p:cTn id="82" fill="hold">
                            <p:stCondLst>
                              <p:cond delay="13000"/>
                            </p:stCondLst>
                            <p:childTnLst>
                              <p:par>
                                <p:cTn id="83" presetID="26" presetClass="emph" presetSubtype="0" fill="hold" nodeType="afterEffect">
                                  <p:stCondLst>
                                    <p:cond delay="0"/>
                                  </p:stCondLst>
                                  <p:childTnLst>
                                    <p:animEffect transition="out" filter="fade">
                                      <p:cBhvr>
                                        <p:cTn id="84" dur="500" tmFilter="0, 0; .2, .5; .8, .5; 1, 0"/>
                                        <p:tgtEl>
                                          <p:spTgt spid="83"/>
                                        </p:tgtEl>
                                      </p:cBhvr>
                                    </p:animEffect>
                                    <p:animScale>
                                      <p:cBhvr>
                                        <p:cTn id="85" dur="250" autoRev="1" fill="hold"/>
                                        <p:tgtEl>
                                          <p:spTgt spid="83"/>
                                        </p:tgtEl>
                                      </p:cBhvr>
                                      <p:by x="105000" y="105000"/>
                                    </p:animScale>
                                  </p:childTnLst>
                                </p:cTn>
                              </p:par>
                            </p:childTnLst>
                          </p:cTn>
                        </p:par>
                        <p:par>
                          <p:cTn id="86" fill="hold">
                            <p:stCondLst>
                              <p:cond delay="13500"/>
                            </p:stCondLst>
                            <p:childTnLst>
                              <p:par>
                                <p:cTn id="87" presetID="26" presetClass="emph" presetSubtype="0" fill="hold" nodeType="afterEffect">
                                  <p:stCondLst>
                                    <p:cond delay="0"/>
                                  </p:stCondLst>
                                  <p:childTnLst>
                                    <p:animEffect transition="out" filter="fade">
                                      <p:cBhvr>
                                        <p:cTn id="88" dur="500" tmFilter="0, 0; .2, .5; .8, .5; 1, 0"/>
                                        <p:tgtEl>
                                          <p:spTgt spid="83"/>
                                        </p:tgtEl>
                                      </p:cBhvr>
                                    </p:animEffect>
                                    <p:animScale>
                                      <p:cBhvr>
                                        <p:cTn id="89" dur="250" autoRev="1" fill="hold"/>
                                        <p:tgtEl>
                                          <p:spTgt spid="83"/>
                                        </p:tgtEl>
                                      </p:cBhvr>
                                      <p:by x="105000" y="105000"/>
                                    </p:animScale>
                                  </p:childTnLst>
                                </p:cTn>
                              </p:par>
                            </p:childTnLst>
                          </p:cTn>
                        </p:par>
                        <p:par>
                          <p:cTn id="90" fill="hold">
                            <p:stCondLst>
                              <p:cond delay="14000"/>
                            </p:stCondLst>
                            <p:childTnLst>
                              <p:par>
                                <p:cTn id="91" presetID="6" presetClass="entr" presetSubtype="16"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Effect transition="in" filter="circle(in)">
                                      <p:cBhvr>
                                        <p:cTn id="93" dur="2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8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955039" y="1315893"/>
            <a:ext cx="10590415" cy="5100285"/>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indent="457200" algn="just"/>
            <a:r>
              <a:rPr lang="ru-RU" sz="2000" dirty="0">
                <a:solidFill>
                  <a:schemeClr val="tx1"/>
                </a:solidFill>
                <a:latin typeface="Times New Roman" panose="02020603050405020304" pitchFamily="18" charset="0"/>
                <a:cs typeface="Times New Roman" panose="02020603050405020304" pitchFamily="18" charset="0"/>
              </a:rPr>
              <a:t>Расчет </a:t>
            </a:r>
            <a:r>
              <a:rPr lang="ru-RU" sz="2000" dirty="0" smtClean="0">
                <a:solidFill>
                  <a:schemeClr val="tx1"/>
                </a:solidFill>
                <a:latin typeface="Times New Roman" panose="02020603050405020304" pitchFamily="18" charset="0"/>
                <a:cs typeface="Times New Roman" panose="02020603050405020304" pitchFamily="18" charset="0"/>
              </a:rPr>
              <a:t>размера социальной выплаты производится </a:t>
            </a:r>
            <a:r>
              <a:rPr lang="ru-RU" sz="2000" dirty="0">
                <a:solidFill>
                  <a:schemeClr val="tx1"/>
                </a:solidFill>
                <a:latin typeface="Times New Roman" panose="02020603050405020304" pitchFamily="18" charset="0"/>
                <a:cs typeface="Times New Roman" panose="02020603050405020304" pitchFamily="18" charset="0"/>
              </a:rPr>
              <a:t>исходя из размера общей площади жилого помещения на молодого ученого, равной 33 кв. метрам, и средней рыночной стоимости 1 кв. метра общей площади жилья, утвержденной Министерством строительства и жилищно-коммунального хозяйства Российской Федерации по субъекту Российской Федерации, на территории которого расположена научная организация или образовательная организация высшего образования - место работы молодого ученого (пункт 9 Правил).</a:t>
            </a:r>
            <a:endPar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Aft>
                <a:spcPts val="0"/>
              </a:spcAft>
            </a:pP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Размер социальной выплаты (</a:t>
            </a:r>
            <a:r>
              <a:rPr lang="ru-RU"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Рс</a:t>
            </a: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определяется по формуле:</a:t>
            </a:r>
          </a:p>
          <a:p>
            <a:pPr indent="443230" algn="ctr">
              <a:spcAft>
                <a:spcPts val="0"/>
              </a:spcAft>
            </a:pPr>
            <a:r>
              <a:rPr lang="ru-RU"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Рс</a:t>
            </a: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=Раз х </a:t>
            </a:r>
            <a:r>
              <a:rPr lang="ru-RU"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Рст</a:t>
            </a: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spcAft>
                <a:spcPts val="0"/>
              </a:spcAft>
            </a:pP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где:</a:t>
            </a:r>
          </a:p>
          <a:p>
            <a:pPr indent="457200" algn="just">
              <a:spcAft>
                <a:spcPts val="0"/>
              </a:spcAft>
            </a:pP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Раз - размер общей площади жилого помещения, с учетом которой определяется размер социальной выплаты;</a:t>
            </a:r>
          </a:p>
          <a:p>
            <a:pPr indent="457200" algn="just">
              <a:spcAft>
                <a:spcPts val="0"/>
              </a:spcAft>
            </a:pPr>
            <a:r>
              <a:rPr lang="ru-RU"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Рст</a:t>
            </a:r>
            <a:r>
              <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 средняя рыночная стоимость 1 кв. метра общей площади жилья по субъекту Российской Федерации.</a:t>
            </a:r>
          </a:p>
        </p:txBody>
      </p:sp>
      <p:sp>
        <p:nvSpPr>
          <p:cNvPr id="6" name="Title 1"/>
          <p:cNvSpPr txBox="1">
            <a:spLocks/>
          </p:cNvSpPr>
          <p:nvPr/>
        </p:nvSpPr>
        <p:spPr>
          <a:xfrm>
            <a:off x="881149" y="261502"/>
            <a:ext cx="10738196" cy="1351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5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951345" y="261502"/>
            <a:ext cx="10437091" cy="553998"/>
          </a:xfrm>
          <a:prstGeom prst="rect">
            <a:avLst/>
          </a:prstGeom>
        </p:spPr>
        <p:txBody>
          <a:bodyPr wrap="square">
            <a:spAutoFit/>
          </a:bodyPr>
          <a:lstStyle/>
          <a:p>
            <a:pPr algn="ctr"/>
            <a:r>
              <a:rPr lang="ru-RU" sz="3000" dirty="0" smtClean="0">
                <a:latin typeface="Times New Roman" panose="02020603050405020304" pitchFamily="18" charset="0"/>
                <a:cs typeface="Times New Roman" panose="02020603050405020304" pitchFamily="18" charset="0"/>
              </a:rPr>
              <a:t>Размер социальной выплаты</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011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488600" y="261502"/>
            <a:ext cx="10590415" cy="1787235"/>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indent="457200" algn="just"/>
            <a:r>
              <a:rPr lang="ru-RU" dirty="0">
                <a:solidFill>
                  <a:schemeClr val="tx1"/>
                </a:solidFill>
                <a:latin typeface="Times New Roman" panose="02020603050405020304" pitchFamily="18" charset="0"/>
                <a:cs typeface="Times New Roman" panose="02020603050405020304" pitchFamily="18" charset="0"/>
              </a:rPr>
              <a:t>Подробные разъяснения к оформлению документов, рекомендации по подготовке документов, условия предоставления молодым ученым социальной выплаты для приобретения жилых помещений размещены на сайте Министерства науки и высшего образования Российской Федерации по ссылке: </a:t>
            </a:r>
            <a:r>
              <a:rPr lang="ru-RU" u="sng" dirty="0">
                <a:solidFill>
                  <a:schemeClr val="tx1"/>
                </a:solidFill>
                <a:latin typeface="Times New Roman" panose="02020603050405020304" pitchFamily="18" charset="0"/>
                <a:cs typeface="Times New Roman" panose="02020603050405020304" pitchFamily="18" charset="0"/>
                <a:hlinkClick r:id="rId2"/>
              </a:rPr>
              <a:t>https://minobrnauki.gov.ru/action/jhpolitika/gzsg</a:t>
            </a:r>
            <a:r>
              <a:rPr lang="ru-RU" u="sng" dirty="0" smtClean="0">
                <a:solidFill>
                  <a:schemeClr val="tx1"/>
                </a:solidFill>
                <a:latin typeface="Times New Roman" panose="02020603050405020304" pitchFamily="18" charset="0"/>
                <a:cs typeface="Times New Roman" panose="02020603050405020304" pitchFamily="18" charset="0"/>
                <a:hlinkClick r:id="rId2"/>
              </a:rPr>
              <a:t>/</a:t>
            </a:r>
            <a:endPar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881149" y="261502"/>
            <a:ext cx="10738196" cy="1351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5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032" y="2232664"/>
            <a:ext cx="5376483" cy="4400892"/>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00" y="2232664"/>
            <a:ext cx="4914673" cy="4400893"/>
          </a:xfrm>
          <a:prstGeom prst="rect">
            <a:avLst/>
          </a:prstGeom>
        </p:spPr>
      </p:pic>
    </p:spTree>
    <p:extLst>
      <p:ext uri="{BB962C8B-B14F-4D97-AF65-F5344CB8AC3E}">
        <p14:creationId xmlns:p14="http://schemas.microsoft.com/office/powerpoint/2010/main" val="1771750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81149" y="1645920"/>
            <a:ext cx="10590415" cy="770137"/>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lgn="ctr" defTabSz="711200">
              <a:lnSpc>
                <a:spcPct val="100000"/>
              </a:lnSpc>
              <a:spcBef>
                <a:spcPct val="0"/>
              </a:spcBef>
              <a:spcAft>
                <a:spcPts val="0"/>
              </a:spcAft>
            </a:pPr>
            <a:r>
              <a:rPr lang="ru-RU" sz="1400" dirty="0">
                <a:solidFill>
                  <a:schemeClr val="tx1"/>
                </a:solidFill>
                <a:latin typeface="Times New Roman" panose="02020603050405020304" pitchFamily="18" charset="0"/>
                <a:cs typeface="Times New Roman" panose="02020603050405020304" pitchFamily="18" charset="0"/>
              </a:rPr>
              <a:t>молодой ученый отвечает требованиям, установленным пунктом 1</a:t>
            </a:r>
            <a:r>
              <a:rPr lang="ru-RU" sz="1400" baseline="30000" dirty="0">
                <a:solidFill>
                  <a:schemeClr val="tx1"/>
                </a:solidFill>
                <a:latin typeface="Times New Roman" panose="02020603050405020304" pitchFamily="18" charset="0"/>
                <a:cs typeface="Times New Roman" panose="02020603050405020304" pitchFamily="18" charset="0"/>
              </a:rPr>
              <a:t>1</a:t>
            </a:r>
            <a:r>
              <a:rPr lang="ru-RU" sz="1400" dirty="0">
                <a:solidFill>
                  <a:schemeClr val="tx1"/>
                </a:solidFill>
                <a:latin typeface="Times New Roman" panose="02020603050405020304" pitchFamily="18" charset="0"/>
                <a:cs typeface="Times New Roman" panose="02020603050405020304" pitchFamily="18" charset="0"/>
              </a:rPr>
              <a:t> Правил, утвержденных постановлением Правительства Российской Федерации от 17.12.2010 № 1050 </a:t>
            </a:r>
          </a:p>
        </p:txBody>
      </p:sp>
      <p:sp>
        <p:nvSpPr>
          <p:cNvPr id="8" name="Полилиния 7"/>
          <p:cNvSpPr/>
          <p:nvPr/>
        </p:nvSpPr>
        <p:spPr>
          <a:xfrm>
            <a:off x="881149" y="2918692"/>
            <a:ext cx="10590415" cy="1376218"/>
          </a:xfrm>
          <a:custGeom>
            <a:avLst/>
            <a:gdLst>
              <a:gd name="connsiteX0" fmla="*/ 0 w 8221610"/>
              <a:gd name="connsiteY0" fmla="*/ 143286 h 859699"/>
              <a:gd name="connsiteX1" fmla="*/ 143286 w 8221610"/>
              <a:gd name="connsiteY1" fmla="*/ 0 h 859699"/>
              <a:gd name="connsiteX2" fmla="*/ 8078324 w 8221610"/>
              <a:gd name="connsiteY2" fmla="*/ 0 h 859699"/>
              <a:gd name="connsiteX3" fmla="*/ 8221610 w 8221610"/>
              <a:gd name="connsiteY3" fmla="*/ 143286 h 859699"/>
              <a:gd name="connsiteX4" fmla="*/ 8221610 w 8221610"/>
              <a:gd name="connsiteY4" fmla="*/ 716413 h 859699"/>
              <a:gd name="connsiteX5" fmla="*/ 8078324 w 8221610"/>
              <a:gd name="connsiteY5" fmla="*/ 859699 h 859699"/>
              <a:gd name="connsiteX6" fmla="*/ 143286 w 8221610"/>
              <a:gd name="connsiteY6" fmla="*/ 859699 h 859699"/>
              <a:gd name="connsiteX7" fmla="*/ 0 w 8221610"/>
              <a:gd name="connsiteY7" fmla="*/ 716413 h 859699"/>
              <a:gd name="connsiteX8" fmla="*/ 0 w 8221610"/>
              <a:gd name="connsiteY8" fmla="*/ 143286 h 8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859699">
                <a:moveTo>
                  <a:pt x="0" y="143286"/>
                </a:moveTo>
                <a:cubicBezTo>
                  <a:pt x="0" y="64151"/>
                  <a:pt x="64151" y="0"/>
                  <a:pt x="143286" y="0"/>
                </a:cubicBezTo>
                <a:lnTo>
                  <a:pt x="8078324" y="0"/>
                </a:lnTo>
                <a:cubicBezTo>
                  <a:pt x="8157459" y="0"/>
                  <a:pt x="8221610" y="64151"/>
                  <a:pt x="8221610" y="143286"/>
                </a:cubicBezTo>
                <a:lnTo>
                  <a:pt x="8221610" y="716413"/>
                </a:lnTo>
                <a:cubicBezTo>
                  <a:pt x="8221610" y="795548"/>
                  <a:pt x="8157459" y="859699"/>
                  <a:pt x="8078324" y="859699"/>
                </a:cubicBezTo>
                <a:lnTo>
                  <a:pt x="143286" y="859699"/>
                </a:lnTo>
                <a:cubicBezTo>
                  <a:pt x="64151" y="859699"/>
                  <a:pt x="0" y="795548"/>
                  <a:pt x="0" y="716413"/>
                </a:cubicBezTo>
                <a:lnTo>
                  <a:pt x="0" y="143286"/>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2724" tIns="41967" rIns="352724" bIns="41967" numCol="1" spcCol="1270" anchor="ctr" anchorCtr="0">
            <a:noAutofit/>
          </a:bodyPr>
          <a:lstStyle/>
          <a:p>
            <a:pPr lvl="0" algn="ctr" defTabSz="711200">
              <a:lnSpc>
                <a:spcPct val="100000"/>
              </a:lnSpc>
              <a:spcBef>
                <a:spcPct val="0"/>
              </a:spcBef>
              <a:spcAft>
                <a:spcPts val="0"/>
              </a:spcAft>
            </a:pPr>
            <a:r>
              <a:rPr lang="ru-RU" sz="1400" dirty="0">
                <a:solidFill>
                  <a:schemeClr val="tx1"/>
                </a:solidFill>
                <a:latin typeface="Times New Roman" panose="02020603050405020304" pitchFamily="18" charset="0"/>
                <a:cs typeface="Times New Roman" panose="02020603050405020304" pitchFamily="18" charset="0"/>
              </a:rPr>
              <a:t>молодой ученый признан научной организацией или образовательной организацией высшего образования нуждающимся в получении социальной выплаты по тем же основаниям, которые установлены статьей 51 Жилищного кодекса Российской Федерации для признания граждан нуждающимися в жилых помещениях, предоставляемых по договорам социального найма, в соответствии с порядком, определяемым </a:t>
            </a:r>
            <a:r>
              <a:rPr lang="ru-RU" sz="1400" dirty="0" err="1">
                <a:solidFill>
                  <a:schemeClr val="tx1"/>
                </a:solidFill>
                <a:latin typeface="Times New Roman" panose="02020603050405020304" pitchFamily="18" charset="0"/>
                <a:cs typeface="Times New Roman" panose="02020603050405020304" pitchFamily="18" charset="0"/>
              </a:rPr>
              <a:t>Минобрнауки</a:t>
            </a:r>
            <a:r>
              <a:rPr lang="ru-RU" sz="1400" dirty="0">
                <a:solidFill>
                  <a:schemeClr val="tx1"/>
                </a:solidFill>
                <a:latin typeface="Times New Roman" panose="02020603050405020304" pitchFamily="18" charset="0"/>
                <a:cs typeface="Times New Roman" panose="02020603050405020304" pitchFamily="18" charset="0"/>
              </a:rPr>
              <a:t> России и предусматривающим открытость и гласность процедуры признания нуждаемости</a:t>
            </a:r>
          </a:p>
        </p:txBody>
      </p:sp>
      <p:sp>
        <p:nvSpPr>
          <p:cNvPr id="12" name="Полилиния 11"/>
          <p:cNvSpPr/>
          <p:nvPr/>
        </p:nvSpPr>
        <p:spPr>
          <a:xfrm>
            <a:off x="881149" y="4761173"/>
            <a:ext cx="10498975" cy="1528791"/>
          </a:xfrm>
          <a:custGeom>
            <a:avLst/>
            <a:gdLst>
              <a:gd name="connsiteX0" fmla="*/ 0 w 8221610"/>
              <a:gd name="connsiteY0" fmla="*/ 237559 h 1425323"/>
              <a:gd name="connsiteX1" fmla="*/ 237559 w 8221610"/>
              <a:gd name="connsiteY1" fmla="*/ 0 h 1425323"/>
              <a:gd name="connsiteX2" fmla="*/ 7984051 w 8221610"/>
              <a:gd name="connsiteY2" fmla="*/ 0 h 1425323"/>
              <a:gd name="connsiteX3" fmla="*/ 8221610 w 8221610"/>
              <a:gd name="connsiteY3" fmla="*/ 237559 h 1425323"/>
              <a:gd name="connsiteX4" fmla="*/ 8221610 w 8221610"/>
              <a:gd name="connsiteY4" fmla="*/ 1187764 h 1425323"/>
              <a:gd name="connsiteX5" fmla="*/ 7984051 w 8221610"/>
              <a:gd name="connsiteY5" fmla="*/ 1425323 h 1425323"/>
              <a:gd name="connsiteX6" fmla="*/ 237559 w 8221610"/>
              <a:gd name="connsiteY6" fmla="*/ 1425323 h 1425323"/>
              <a:gd name="connsiteX7" fmla="*/ 0 w 8221610"/>
              <a:gd name="connsiteY7" fmla="*/ 1187764 h 1425323"/>
              <a:gd name="connsiteX8" fmla="*/ 0 w 8221610"/>
              <a:gd name="connsiteY8" fmla="*/ 237559 h 142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425323">
                <a:moveTo>
                  <a:pt x="0" y="237559"/>
                </a:moveTo>
                <a:cubicBezTo>
                  <a:pt x="0" y="106359"/>
                  <a:pt x="106359" y="0"/>
                  <a:pt x="237559" y="0"/>
                </a:cubicBezTo>
                <a:lnTo>
                  <a:pt x="7984051" y="0"/>
                </a:lnTo>
                <a:cubicBezTo>
                  <a:pt x="8115251" y="0"/>
                  <a:pt x="8221610" y="106359"/>
                  <a:pt x="8221610" y="237559"/>
                </a:cubicBezTo>
                <a:lnTo>
                  <a:pt x="8221610" y="1187764"/>
                </a:lnTo>
                <a:cubicBezTo>
                  <a:pt x="8221610" y="1318964"/>
                  <a:pt x="8115251" y="1425323"/>
                  <a:pt x="7984051" y="1425323"/>
                </a:cubicBezTo>
                <a:lnTo>
                  <a:pt x="237559" y="1425323"/>
                </a:lnTo>
                <a:cubicBezTo>
                  <a:pt x="106359" y="1425323"/>
                  <a:pt x="0" y="1318964"/>
                  <a:pt x="0" y="1187764"/>
                </a:cubicBezTo>
                <a:lnTo>
                  <a:pt x="0" y="237559"/>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0336" tIns="69579" rIns="380336" bIns="69579" numCol="1" spcCol="1270" anchor="ctr" anchorCtr="0">
            <a:noAutofit/>
          </a:bodyPr>
          <a:lstStyle/>
          <a:p>
            <a:r>
              <a:rPr lang="ru-RU" sz="1400" dirty="0">
                <a:solidFill>
                  <a:schemeClr val="tx1"/>
                </a:solidFill>
                <a:latin typeface="Times New Roman" panose="02020603050405020304" pitchFamily="18" charset="0"/>
                <a:cs typeface="Times New Roman" panose="02020603050405020304" pitchFamily="18" charset="0"/>
              </a:rPr>
              <a:t>если молодой ученый ранее не реализовывал право на улучшение жилищных условий с использованием социальной выплаты или иной формы государственной поддержки за счет средств федерального бюджета, за исключением средств (части средств) материнского (семейного) капитала, а также мер государственной поддержки семей, имеющих детей, в части погашения обязательств по ипотечным жилищным кредитам, предусмотренных </a:t>
            </a:r>
            <a:r>
              <a:rPr lang="ru-RU" sz="1400" dirty="0" smtClean="0">
                <a:solidFill>
                  <a:schemeClr val="tx1"/>
                </a:solidFill>
                <a:latin typeface="Times New Roman" panose="02020603050405020304" pitchFamily="18" charset="0"/>
                <a:cs typeface="Times New Roman" panose="02020603050405020304" pitchFamily="18" charset="0"/>
              </a:rPr>
              <a:t>Федеральным законом </a:t>
            </a:r>
            <a:r>
              <a:rPr lang="ru-RU" sz="1400" dirty="0">
                <a:solidFill>
                  <a:schemeClr val="tx1"/>
                </a:solidFill>
                <a:latin typeface="Times New Roman" panose="02020603050405020304" pitchFamily="18" charset="0"/>
                <a:cs typeface="Times New Roman" panose="02020603050405020304" pitchFamily="18" charset="0"/>
              </a:rPr>
              <a:t>"О мерах государственной поддержки семей, имеющих детей, в части погашения обязательств по ипотечным жилищным кредитам (займам) и о внесении изменений в статью 13.2 Федерального закона "Об актах гражданского состояния".</a:t>
            </a:r>
          </a:p>
        </p:txBody>
      </p:sp>
      <p:sp>
        <p:nvSpPr>
          <p:cNvPr id="6" name="Title 1"/>
          <p:cNvSpPr txBox="1">
            <a:spLocks/>
          </p:cNvSpPr>
          <p:nvPr/>
        </p:nvSpPr>
        <p:spPr>
          <a:xfrm>
            <a:off x="1498362" y="261502"/>
            <a:ext cx="9144000" cy="1351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dirty="0" smtClean="0">
                <a:latin typeface="Times New Roman" panose="02020603050405020304" pitchFamily="18" charset="0"/>
                <a:cs typeface="Times New Roman" panose="02020603050405020304" pitchFamily="18" charset="0"/>
              </a:rPr>
              <a:t>Условия предоставления молодым ученым социальной выплаты для приобретения жилых помещений</a:t>
            </a: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02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81149" y="261502"/>
            <a:ext cx="10738196" cy="1351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ru-RU" sz="2500" dirty="0">
              <a:latin typeface="Times New Roman" panose="02020603050405020304" pitchFamily="18" charset="0"/>
              <a:cs typeface="Times New Roman" panose="02020603050405020304" pitchFamily="18" charset="0"/>
            </a:endParaRPr>
          </a:p>
        </p:txBody>
      </p:sp>
      <p:sp>
        <p:nvSpPr>
          <p:cNvPr id="7" name="Полилиния 6"/>
          <p:cNvSpPr/>
          <p:nvPr/>
        </p:nvSpPr>
        <p:spPr>
          <a:xfrm>
            <a:off x="713045" y="719052"/>
            <a:ext cx="10590415" cy="1675014"/>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indent="457200" algn="just"/>
            <a:r>
              <a:rPr lang="ru-RU" dirty="0" smtClean="0">
                <a:solidFill>
                  <a:schemeClr val="tx1"/>
                </a:solidFill>
                <a:latin typeface="Times New Roman" panose="02020603050405020304" pitchFamily="18" charset="0"/>
                <a:cs typeface="Times New Roman" panose="02020603050405020304" pitchFamily="18" charset="0"/>
              </a:rPr>
              <a:t>Вопросы</a:t>
            </a:r>
            <a:r>
              <a:rPr lang="ru-RU" dirty="0">
                <a:solidFill>
                  <a:schemeClr val="tx1"/>
                </a:solidFill>
                <a:latin typeface="Times New Roman" panose="02020603050405020304" pitchFamily="18" charset="0"/>
                <a:cs typeface="Times New Roman" panose="02020603050405020304" pitchFamily="18" charset="0"/>
              </a:rPr>
              <a:t>, возникающие в процессе реализации программы по улучшению жилищных условий молодых ученых, необходимо направлять на электронную почту </a:t>
            </a:r>
            <a:r>
              <a:rPr lang="ru-RU" u="sng" dirty="0" smtClean="0">
                <a:solidFill>
                  <a:schemeClr val="tx1"/>
                </a:solidFill>
                <a:latin typeface="Times New Roman" panose="02020603050405020304" pitchFamily="18" charset="0"/>
                <a:cs typeface="Times New Roman" panose="02020603050405020304" pitchFamily="18" charset="0"/>
                <a:hlinkClick r:id="rId2"/>
              </a:rPr>
              <a:t>zhilkom@pimunn.net</a:t>
            </a:r>
            <a:endPar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Полилиния 7"/>
          <p:cNvSpPr/>
          <p:nvPr/>
        </p:nvSpPr>
        <p:spPr>
          <a:xfrm>
            <a:off x="713045" y="2750128"/>
            <a:ext cx="10590415" cy="2985654"/>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indent="457200" algn="just"/>
            <a:endParaRPr lang="ru-RU" sz="2000"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ru-RU" dirty="0">
                <a:solidFill>
                  <a:schemeClr val="tx1"/>
                </a:solidFill>
                <a:latin typeface="Times New Roman" panose="02020603050405020304" pitchFamily="18" charset="0"/>
                <a:cs typeface="Times New Roman" panose="02020603050405020304" pitchFamily="18" charset="0"/>
              </a:rPr>
              <a:t>Заявления молодых ученых о признании нуждающимся в получении социальной выплаты и прилагаемые к нему документы принимаются </a:t>
            </a:r>
            <a:r>
              <a:rPr lang="ru-RU" b="1" u="sng" dirty="0">
                <a:solidFill>
                  <a:schemeClr val="tx1"/>
                </a:solidFill>
                <a:latin typeface="Times New Roman" panose="02020603050405020304" pitchFamily="18" charset="0"/>
                <a:cs typeface="Times New Roman" panose="02020603050405020304" pitchFamily="18" charset="0"/>
              </a:rPr>
              <a:t>до 13 октября </a:t>
            </a:r>
            <a:r>
              <a:rPr lang="ru-RU" b="1" u="sng" dirty="0" smtClean="0">
                <a:solidFill>
                  <a:schemeClr val="tx1"/>
                </a:solidFill>
                <a:latin typeface="Times New Roman" panose="02020603050405020304" pitchFamily="18" charset="0"/>
                <a:cs typeface="Times New Roman" panose="02020603050405020304" pitchFamily="18" charset="0"/>
              </a:rPr>
              <a:t>2023 г</a:t>
            </a:r>
            <a:r>
              <a:rPr lang="ru-RU" b="1" u="sng" dirty="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 </a:t>
            </a:r>
            <a:r>
              <a:rPr lang="ru-RU" b="1" dirty="0">
                <a:solidFill>
                  <a:schemeClr val="tx1"/>
                </a:solidFill>
                <a:latin typeface="Times New Roman" panose="02020603050405020304" pitchFamily="18" charset="0"/>
                <a:cs typeface="Times New Roman" panose="02020603050405020304" pitchFamily="18" charset="0"/>
              </a:rPr>
              <a:t>включительно</a:t>
            </a:r>
            <a:r>
              <a:rPr lang="ru-RU" dirty="0">
                <a:solidFill>
                  <a:schemeClr val="tx1"/>
                </a:solidFill>
                <a:latin typeface="Times New Roman" panose="02020603050405020304" pitchFamily="18" charset="0"/>
                <a:cs typeface="Times New Roman" panose="02020603050405020304" pitchFamily="18" charset="0"/>
              </a:rPr>
              <a:t> в управлении кадрами по адресам:</a:t>
            </a:r>
          </a:p>
          <a:p>
            <a:r>
              <a:rPr lang="ru-RU" dirty="0">
                <a:solidFill>
                  <a:schemeClr val="tx1"/>
                </a:solidFill>
                <a:latin typeface="Times New Roman" panose="02020603050405020304" pitchFamily="18" charset="0"/>
                <a:cs typeface="Times New Roman" panose="02020603050405020304" pitchFamily="18" charset="0"/>
              </a:rPr>
              <a:t> </a:t>
            </a:r>
          </a:p>
          <a:p>
            <a:r>
              <a:rPr lang="ru-RU" dirty="0">
                <a:solidFill>
                  <a:schemeClr val="tx1"/>
                </a:solidFill>
                <a:latin typeface="Times New Roman" panose="02020603050405020304" pitchFamily="18" charset="0"/>
                <a:cs typeface="Times New Roman" panose="02020603050405020304" pitchFamily="18" charset="0"/>
              </a:rPr>
              <a:t>Главный корпус: г. Нижний Новгород, пл. Минина и Пожарского, 10/1 кабинет 107.</a:t>
            </a:r>
          </a:p>
          <a:p>
            <a:r>
              <a:rPr lang="ru-RU" dirty="0">
                <a:solidFill>
                  <a:schemeClr val="tx1"/>
                </a:solidFill>
                <a:latin typeface="Times New Roman" panose="02020603050405020304" pitchFamily="18" charset="0"/>
                <a:cs typeface="Times New Roman" panose="02020603050405020304" pitchFamily="18" charset="0"/>
              </a:rPr>
              <a:t> </a:t>
            </a:r>
          </a:p>
          <a:p>
            <a:r>
              <a:rPr lang="ru-RU" dirty="0">
                <a:solidFill>
                  <a:schemeClr val="tx1"/>
                </a:solidFill>
                <a:latin typeface="Times New Roman" panose="02020603050405020304" pitchFamily="18" charset="0"/>
                <a:cs typeface="Times New Roman" panose="02020603050405020304" pitchFamily="18" charset="0"/>
              </a:rPr>
              <a:t>Университетская клиника: г. Нижний Новгород, ул. Верхневолжская наб. 18/1 кабинет 172. </a:t>
            </a:r>
          </a:p>
          <a:p>
            <a:pPr indent="457200" algn="just"/>
            <a:endParaRPr lang="ru-RU"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91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929632"/>
            <a:ext cx="12192000" cy="497149"/>
          </a:xfrm>
        </p:spPr>
        <p:txBody>
          <a:bodyPr>
            <a:normAutofit lnSpcReduction="10000"/>
          </a:bodyPr>
          <a:lstStyle/>
          <a:p>
            <a:pPr marL="0" indent="0" algn="ctr">
              <a:buNone/>
            </a:pPr>
            <a:r>
              <a:rPr lang="ru-RU" sz="3200" dirty="0" smtClean="0">
                <a:latin typeface="Times New Roman" panose="02020603050405020304" pitchFamily="18" charset="0"/>
                <a:cs typeface="Times New Roman" panose="02020603050405020304" pitchFamily="18" charset="0"/>
              </a:rPr>
              <a:t>СПАСИБО ЗА </a:t>
            </a:r>
            <a:r>
              <a:rPr lang="ru-RU" sz="3200" dirty="0" smtClean="0">
                <a:latin typeface="Times New Roman" panose="02020603050405020304" pitchFamily="18" charset="0"/>
                <a:cs typeface="Times New Roman" panose="02020603050405020304" pitchFamily="18" charset="0"/>
              </a:rPr>
              <a:t>ВНИМАНИЕ ! </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412599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D46C-1D23-8547-BB33-F0756F889247}"/>
              </a:ext>
            </a:extLst>
          </p:cNvPr>
          <p:cNvSpPr>
            <a:spLocks noGrp="1"/>
          </p:cNvSpPr>
          <p:nvPr>
            <p:ph type="title"/>
          </p:nvPr>
        </p:nvSpPr>
        <p:spPr>
          <a:xfrm>
            <a:off x="838200" y="365125"/>
            <a:ext cx="10515600" cy="638673"/>
          </a:xfrm>
        </p:spPr>
        <p:txBody>
          <a:bodyPr>
            <a:normAutofit/>
          </a:bodyPr>
          <a:lstStyle/>
          <a:p>
            <a:pPr algn="ctr"/>
            <a:r>
              <a:rPr lang="ru-RU" sz="3000" dirty="0">
                <a:latin typeface="Times New Roman" panose="02020603050405020304" pitchFamily="18" charset="0"/>
                <a:cs typeface="Times New Roman" panose="02020603050405020304" pitchFamily="18" charset="0"/>
              </a:rPr>
              <a:t>Молодой ученый</a:t>
            </a:r>
          </a:p>
        </p:txBody>
      </p:sp>
      <p:grpSp>
        <p:nvGrpSpPr>
          <p:cNvPr id="3" name="Группа 2"/>
          <p:cNvGrpSpPr/>
          <p:nvPr/>
        </p:nvGrpSpPr>
        <p:grpSpPr>
          <a:xfrm>
            <a:off x="6376186" y="1144871"/>
            <a:ext cx="4861908" cy="4924326"/>
            <a:chOff x="7152041" y="1025750"/>
            <a:chExt cx="4861908" cy="4924326"/>
          </a:xfrm>
        </p:grpSpPr>
        <p:sp>
          <p:nvSpPr>
            <p:cNvPr id="67" name="Freeform 5"/>
            <p:cNvSpPr/>
            <p:nvPr/>
          </p:nvSpPr>
          <p:spPr bwMode="auto">
            <a:xfrm rot="10800000">
              <a:off x="7172929" y="102575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
            <p:cNvSpPr/>
            <p:nvPr/>
          </p:nvSpPr>
          <p:spPr bwMode="auto">
            <a:xfrm rot="10800000">
              <a:off x="7172929" y="203320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
            <p:cNvSpPr/>
            <p:nvPr/>
          </p:nvSpPr>
          <p:spPr bwMode="auto">
            <a:xfrm rot="10800000">
              <a:off x="7172929" y="4015001"/>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
            <p:cNvSpPr/>
            <p:nvPr/>
          </p:nvSpPr>
          <p:spPr bwMode="auto">
            <a:xfrm rot="10800000">
              <a:off x="7152041" y="5016320"/>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文本框 128"/>
            <p:cNvSpPr txBox="1"/>
            <p:nvPr/>
          </p:nvSpPr>
          <p:spPr>
            <a:xfrm>
              <a:off x="8055896" y="1214128"/>
              <a:ext cx="3536632" cy="461665"/>
            </a:xfrm>
            <a:prstGeom prst="rect">
              <a:avLst/>
            </a:prstGeom>
            <a:noFill/>
          </p:spPr>
          <p:txBody>
            <a:bodyPr wrap="square" rtlCol="0">
              <a:spAutoFit/>
            </a:bodyPr>
            <a:lstStyle/>
            <a:p>
              <a:pPr algn="just" defTabSz="1187593"/>
              <a:r>
                <a:rPr lang="ru-RU" sz="1200" dirty="0" smtClean="0">
                  <a:latin typeface="Times New Roman" panose="02020603050405020304" pitchFamily="18" charset="0"/>
                  <a:cs typeface="Times New Roman" panose="02020603050405020304" pitchFamily="18" charset="0"/>
                </a:rPr>
                <a:t>Гражданин </a:t>
              </a:r>
              <a:r>
                <a:rPr lang="ru-RU" sz="1200" dirty="0">
                  <a:latin typeface="Times New Roman" panose="02020603050405020304" pitchFamily="18" charset="0"/>
                  <a:cs typeface="Times New Roman" panose="02020603050405020304" pitchFamily="18" charset="0"/>
                </a:rPr>
                <a:t>Российской Федерации</a:t>
              </a:r>
              <a:endParaRPr lang="ru-RU" altLang="zh-CN" sz="1200" dirty="0">
                <a:latin typeface="Times New Roman" panose="02020603050405020304" pitchFamily="18" charset="0"/>
                <a:ea typeface="微软雅黑" panose="020B0503020204020204" pitchFamily="34" charset="-122"/>
                <a:cs typeface="Times New Roman" panose="02020603050405020304" pitchFamily="18" charset="0"/>
                <a:sym typeface="+mn-lt"/>
              </a:endParaRPr>
            </a:p>
            <a:p>
              <a:pPr algn="just" defTabSz="1187593"/>
              <a:r>
                <a:rPr lang="ru-RU" sz="1200" dirty="0" smtClean="0">
                  <a:solidFill>
                    <a:schemeClr val="bg1"/>
                  </a:solidFill>
                  <a:latin typeface="Times New Roman" panose="02020603050405020304" pitchFamily="18" charset="0"/>
                  <a:cs typeface="Times New Roman" panose="02020603050405020304" pitchFamily="18" charset="0"/>
                </a:rPr>
                <a:t> </a:t>
              </a:r>
              <a:r>
                <a:rPr lang="ru-RU" sz="1200" dirty="0">
                  <a:solidFill>
                    <a:schemeClr val="bg1"/>
                  </a:solidFill>
                  <a:latin typeface="Times New Roman" panose="02020603050405020304" pitchFamily="18" charset="0"/>
                  <a:cs typeface="Times New Roman" panose="02020603050405020304" pitchFamily="18" charset="0"/>
                </a:rPr>
                <a:t>Российской Федерации</a:t>
              </a:r>
              <a:endParaRPr lang="ru-RU" altLang="zh-CN" sz="1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sp>
          <p:nvSpPr>
            <p:cNvPr id="72" name="文本框 128"/>
            <p:cNvSpPr txBox="1"/>
            <p:nvPr/>
          </p:nvSpPr>
          <p:spPr>
            <a:xfrm>
              <a:off x="8051362" y="5119079"/>
              <a:ext cx="3536632" cy="830997"/>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Возраст </a:t>
              </a:r>
              <a:r>
                <a:rPr lang="ru-RU" sz="1200" dirty="0">
                  <a:latin typeface="Times New Roman" panose="02020603050405020304" pitchFamily="18" charset="0"/>
                  <a:cs typeface="Times New Roman" panose="02020603050405020304" pitchFamily="18" charset="0"/>
                </a:rPr>
                <a:t>не превышает 35 лет (для кандидатов наук) или 40 лет (для докторов </a:t>
              </a:r>
              <a:r>
                <a:rPr lang="ru-RU" sz="1200" dirty="0" smtClean="0">
                  <a:latin typeface="Times New Roman" panose="02020603050405020304" pitchFamily="18" charset="0"/>
                  <a:cs typeface="Times New Roman" panose="02020603050405020304" pitchFamily="18" charset="0"/>
                </a:rPr>
                <a:t>наук)</a:t>
              </a:r>
            </a:p>
            <a:p>
              <a:pPr algn="just"/>
              <a:r>
                <a:rPr lang="ru-RU" sz="1200" dirty="0" smtClean="0">
                  <a:latin typeface="Times New Roman" panose="02020603050405020304" pitchFamily="18" charset="0"/>
                  <a:cs typeface="Times New Roman" panose="02020603050405020304" pitchFamily="18" charset="0"/>
                </a:rPr>
                <a:t>Возраст определяется по состоянию на 1 января года получения социальной выплаты)</a:t>
              </a:r>
              <a:endParaRPr lang="ru-RU" sz="1200" dirty="0">
                <a:latin typeface="Times New Roman" panose="02020603050405020304" pitchFamily="18" charset="0"/>
                <a:cs typeface="Times New Roman" panose="02020603050405020304" pitchFamily="18" charset="0"/>
              </a:endParaRPr>
            </a:p>
          </p:txBody>
        </p:sp>
        <p:sp>
          <p:nvSpPr>
            <p:cNvPr id="73" name="文本框 128"/>
            <p:cNvSpPr txBox="1"/>
            <p:nvPr/>
          </p:nvSpPr>
          <p:spPr>
            <a:xfrm>
              <a:off x="8051362" y="4143892"/>
              <a:ext cx="3536632" cy="461665"/>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Имеет </a:t>
              </a:r>
              <a:r>
                <a:rPr lang="ru-RU" sz="1200" dirty="0">
                  <a:latin typeface="Times New Roman" panose="02020603050405020304" pitchFamily="18" charset="0"/>
                  <a:cs typeface="Times New Roman" panose="02020603050405020304" pitchFamily="18" charset="0"/>
                </a:rPr>
                <a:t>ученую степень кандидата наук или доктора наук </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4" name="文本框 128"/>
            <p:cNvSpPr txBox="1"/>
            <p:nvPr/>
          </p:nvSpPr>
          <p:spPr>
            <a:xfrm>
              <a:off x="8055896" y="1759444"/>
              <a:ext cx="3958053" cy="1200329"/>
            </a:xfrm>
            <a:prstGeom prst="rect">
              <a:avLst/>
            </a:prstGeom>
            <a:noFill/>
          </p:spPr>
          <p:txBody>
            <a:bodyPr wrap="square" rtlCol="0">
              <a:spAutoFit/>
            </a:bodyPr>
            <a:lstStyle/>
            <a:p>
              <a:pPr algn="just"/>
              <a:r>
                <a:rPr lang="ru-RU" sz="1200" dirty="0" smtClean="0">
                  <a:latin typeface="Times New Roman" panose="02020603050405020304" pitchFamily="18" charset="0"/>
                  <a:cs typeface="Times New Roman" panose="02020603050405020304" pitchFamily="18" charset="0"/>
                </a:rPr>
                <a:t>Работает </a:t>
              </a:r>
              <a:r>
                <a:rPr lang="ru-RU" sz="1200" dirty="0">
                  <a:latin typeface="Times New Roman" panose="02020603050405020304" pitchFamily="18" charset="0"/>
                  <a:cs typeface="Times New Roman" panose="02020603050405020304" pitchFamily="18" charset="0"/>
                </a:rPr>
                <a:t>в должности научного работника в научной организации или научно-педагогического работника в образовательной организации высшего образования, функции и полномочия учредителя которой осуществляет Правительство Российской Федерации или федеральный орган исполнительной </a:t>
              </a:r>
              <a:r>
                <a:rPr lang="ru-RU" sz="1200" dirty="0" smtClean="0">
                  <a:latin typeface="Times New Roman" panose="02020603050405020304" pitchFamily="18" charset="0"/>
                  <a:cs typeface="Times New Roman" panose="02020603050405020304" pitchFamily="18" charset="0"/>
                </a:rPr>
                <a:t>власти</a:t>
              </a:r>
              <a:r>
                <a:rPr lang="ru-RU" sz="1200" dirty="0" smtClean="0">
                  <a:solidFill>
                    <a:schemeClr val="bg1"/>
                  </a:solidFill>
                  <a:latin typeface="Times New Roman" panose="02020603050405020304" pitchFamily="18" charset="0"/>
                  <a:cs typeface="Times New Roman" panose="02020603050405020304" pitchFamily="18" charset="0"/>
                </a:rPr>
                <a:t> власти</a:t>
              </a:r>
              <a:endParaRPr lang="ru-RU" sz="1200" dirty="0">
                <a:solidFill>
                  <a:schemeClr val="bg1"/>
                </a:solidFill>
                <a:latin typeface="Times New Roman" panose="02020603050405020304" pitchFamily="18" charset="0"/>
                <a:cs typeface="Times New Roman" panose="02020603050405020304" pitchFamily="18" charset="0"/>
              </a:endParaRPr>
            </a:p>
          </p:txBody>
        </p:sp>
        <p:sp>
          <p:nvSpPr>
            <p:cNvPr id="78" name="Freeform 5"/>
            <p:cNvSpPr/>
            <p:nvPr/>
          </p:nvSpPr>
          <p:spPr bwMode="auto">
            <a:xfrm rot="10800000">
              <a:off x="7172274" y="3001426"/>
              <a:ext cx="819955" cy="7267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91439" tIns="45719" rIns="91439" bIns="45719"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Прямоугольник 78"/>
            <p:cNvSpPr/>
            <p:nvPr/>
          </p:nvSpPr>
          <p:spPr>
            <a:xfrm>
              <a:off x="8051362" y="3132087"/>
              <a:ext cx="3869482" cy="646331"/>
            </a:xfrm>
            <a:prstGeom prst="rect">
              <a:avLst/>
            </a:prstGeom>
          </p:spPr>
          <p:txBody>
            <a:bodyPr wrap="square">
              <a:spAutoFit/>
            </a:bodyPr>
            <a:lstStyle/>
            <a:p>
              <a:pPr algn="just"/>
              <a:r>
                <a:rPr lang="ru-RU" sz="1200" dirty="0" smtClean="0">
                  <a:latin typeface="Times New Roman" panose="02020603050405020304" pitchFamily="18" charset="0"/>
                  <a:cs typeface="Times New Roman" panose="02020603050405020304" pitchFamily="18" charset="0"/>
                </a:rPr>
                <a:t>Общий </a:t>
              </a:r>
              <a:r>
                <a:rPr lang="ru-RU" sz="1200" dirty="0">
                  <a:latin typeface="Times New Roman" panose="02020603050405020304" pitchFamily="18" charset="0"/>
                  <a:cs typeface="Times New Roman" panose="02020603050405020304" pitchFamily="18" charset="0"/>
                </a:rPr>
                <a:t>стаж работы научным работником и (или) научно-педагогическим работником составляет не менее 5 </a:t>
              </a:r>
              <a:r>
                <a:rPr lang="ru-RU" sz="1200" dirty="0" smtClean="0">
                  <a:latin typeface="Times New Roman" panose="02020603050405020304" pitchFamily="18" charset="0"/>
                  <a:cs typeface="Times New Roman" panose="02020603050405020304" pitchFamily="18" charset="0"/>
                </a:rPr>
                <a:t>лет</a:t>
              </a:r>
              <a:endParaRPr lang="ru-RU" sz="1200" dirty="0">
                <a:solidFill>
                  <a:schemeClr val="bg1"/>
                </a:solidFill>
                <a:latin typeface="Times New Roman" panose="02020603050405020304" pitchFamily="18" charset="0"/>
                <a:cs typeface="Times New Roman" panose="02020603050405020304" pitchFamily="18" charset="0"/>
              </a:endParaRPr>
            </a:p>
          </p:txBody>
        </p:sp>
        <p:pic>
          <p:nvPicPr>
            <p:cNvPr id="80" name="Рисунок 79"/>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79304" y="2171480"/>
              <a:ext cx="408777" cy="408777"/>
            </a:xfrm>
            <a:prstGeom prst="rect">
              <a:avLst/>
            </a:prstGeom>
            <a:noFill/>
          </p:spPr>
        </p:pic>
        <p:pic>
          <p:nvPicPr>
            <p:cNvPr id="81" name="Рисунок 8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27456" y="3107185"/>
              <a:ext cx="523291" cy="523291"/>
            </a:xfrm>
            <a:prstGeom prst="rect">
              <a:avLst/>
            </a:prstGeom>
          </p:spPr>
        </p:pic>
        <p:pic>
          <p:nvPicPr>
            <p:cNvPr id="82" name="Рисунок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35409" y="4126189"/>
              <a:ext cx="480818" cy="480818"/>
            </a:xfrm>
            <a:prstGeom prst="rect">
              <a:avLst/>
            </a:prstGeom>
          </p:spPr>
        </p:pic>
        <p:pic>
          <p:nvPicPr>
            <p:cNvPr id="83" name="Рисунок 82"/>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98286" y="5094928"/>
              <a:ext cx="517941" cy="517941"/>
            </a:xfrm>
            <a:prstGeom prst="rect">
              <a:avLst/>
            </a:prstGeom>
          </p:spPr>
        </p:pic>
        <p:pic>
          <p:nvPicPr>
            <p:cNvPr id="86" name="Рисунок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5409" y="1120406"/>
              <a:ext cx="517025" cy="517025"/>
            </a:xfrm>
            <a:prstGeom prst="rect">
              <a:avLst/>
            </a:prstGeom>
          </p:spPr>
        </p:pic>
      </p:grpSp>
      <p:grpSp>
        <p:nvGrpSpPr>
          <p:cNvPr id="119" name="Группа 118"/>
          <p:cNvGrpSpPr/>
          <p:nvPr/>
        </p:nvGrpSpPr>
        <p:grpSpPr>
          <a:xfrm>
            <a:off x="1736908" y="1064179"/>
            <a:ext cx="5167324" cy="4710027"/>
            <a:chOff x="1736908" y="1064179"/>
            <a:chExt cx="5167324" cy="4710027"/>
          </a:xfrm>
        </p:grpSpPr>
        <p:grpSp>
          <p:nvGrpSpPr>
            <p:cNvPr id="120" name="Группа 119"/>
            <p:cNvGrpSpPr/>
            <p:nvPr/>
          </p:nvGrpSpPr>
          <p:grpSpPr>
            <a:xfrm>
              <a:off x="4618984" y="3265105"/>
              <a:ext cx="2267850" cy="109703"/>
              <a:chOff x="4746085" y="3265642"/>
              <a:chExt cx="2267850" cy="109703"/>
            </a:xfrm>
          </p:grpSpPr>
          <p:sp>
            <p:nvSpPr>
              <p:cNvPr id="158" name="椭圆 50"/>
              <p:cNvSpPr/>
              <p:nvPr/>
            </p:nvSpPr>
            <p:spPr>
              <a:xfrm>
                <a:off x="6904232" y="3265642"/>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cxnSp>
            <p:nvCxnSpPr>
              <p:cNvPr id="159" name="直接连接符 49"/>
              <p:cNvCxnSpPr/>
              <p:nvPr/>
            </p:nvCxnSpPr>
            <p:spPr>
              <a:xfrm flipV="1">
                <a:off x="4746085" y="3324106"/>
                <a:ext cx="2158147" cy="6462"/>
              </a:xfrm>
              <a:prstGeom prst="line">
                <a:avLst/>
              </a:prstGeom>
              <a:noFill/>
              <a:ln w="19050" cap="flat" cmpd="sng" algn="ctr">
                <a:solidFill>
                  <a:schemeClr val="bg1"/>
                </a:solidFill>
                <a:prstDash val="sysDot"/>
                <a:miter lim="800000"/>
              </a:ln>
              <a:effectLst/>
            </p:spPr>
          </p:cxnSp>
        </p:grpSp>
        <p:grpSp>
          <p:nvGrpSpPr>
            <p:cNvPr id="121" name="组合 7"/>
            <p:cNvGrpSpPr/>
            <p:nvPr/>
          </p:nvGrpSpPr>
          <p:grpSpPr>
            <a:xfrm>
              <a:off x="1736908" y="1064179"/>
              <a:ext cx="5167324" cy="4710027"/>
              <a:chOff x="2256504" y="1355618"/>
              <a:chExt cx="5167324" cy="4710027"/>
            </a:xfrm>
          </p:grpSpPr>
          <p:grpSp>
            <p:nvGrpSpPr>
              <p:cNvPr id="126" name="组合 8"/>
              <p:cNvGrpSpPr/>
              <p:nvPr/>
            </p:nvGrpSpPr>
            <p:grpSpPr>
              <a:xfrm>
                <a:off x="4020386" y="5660148"/>
                <a:ext cx="3403442" cy="109703"/>
                <a:chOff x="4020597" y="1674310"/>
                <a:chExt cx="3403442" cy="109703"/>
              </a:xfrm>
            </p:grpSpPr>
            <p:cxnSp>
              <p:nvCxnSpPr>
                <p:cNvPr id="156" name="直接连接符 55"/>
                <p:cNvCxnSpPr/>
                <p:nvPr/>
              </p:nvCxnSpPr>
              <p:spPr>
                <a:xfrm>
                  <a:off x="4020597" y="1675424"/>
                  <a:ext cx="3386044" cy="43551"/>
                </a:xfrm>
                <a:prstGeom prst="line">
                  <a:avLst/>
                </a:prstGeom>
                <a:noFill/>
                <a:ln w="19050" cap="flat" cmpd="sng" algn="ctr">
                  <a:solidFill>
                    <a:schemeClr val="bg1"/>
                  </a:solidFill>
                  <a:prstDash val="sysDot"/>
                  <a:miter lim="800000"/>
                </a:ln>
                <a:effectLst/>
              </p:spPr>
            </p:cxnSp>
            <p:sp>
              <p:nvSpPr>
                <p:cNvPr id="157" name="椭圆 56"/>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7" name="组合 9"/>
              <p:cNvGrpSpPr/>
              <p:nvPr/>
            </p:nvGrpSpPr>
            <p:grpSpPr>
              <a:xfrm>
                <a:off x="5185514" y="4663198"/>
                <a:ext cx="2238314" cy="109703"/>
                <a:chOff x="5185725" y="1674310"/>
                <a:chExt cx="2238314" cy="109703"/>
              </a:xfrm>
            </p:grpSpPr>
            <p:cxnSp>
              <p:nvCxnSpPr>
                <p:cNvPr id="154" name="直接连接符 53"/>
                <p:cNvCxnSpPr/>
                <p:nvPr/>
              </p:nvCxnSpPr>
              <p:spPr>
                <a:xfrm>
                  <a:off x="5185725" y="1718973"/>
                  <a:ext cx="2121855" cy="0"/>
                </a:xfrm>
                <a:prstGeom prst="line">
                  <a:avLst/>
                </a:prstGeom>
                <a:noFill/>
                <a:ln w="19050" cap="flat" cmpd="sng" algn="ctr">
                  <a:solidFill>
                    <a:schemeClr val="bg1"/>
                  </a:solidFill>
                  <a:prstDash val="sysDot"/>
                  <a:miter lim="800000"/>
                </a:ln>
                <a:effectLst/>
              </p:spPr>
            </p:cxnSp>
            <p:sp>
              <p:nvSpPr>
                <p:cNvPr id="155" name="椭圆 54"/>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8" name="组合 11"/>
              <p:cNvGrpSpPr/>
              <p:nvPr/>
            </p:nvGrpSpPr>
            <p:grpSpPr>
              <a:xfrm>
                <a:off x="5149222" y="2669299"/>
                <a:ext cx="2274606" cy="109703"/>
                <a:chOff x="5149433" y="1674310"/>
                <a:chExt cx="2274606" cy="109703"/>
              </a:xfrm>
            </p:grpSpPr>
            <p:cxnSp>
              <p:nvCxnSpPr>
                <p:cNvPr id="152" name="直接连接符 49"/>
                <p:cNvCxnSpPr/>
                <p:nvPr/>
              </p:nvCxnSpPr>
              <p:spPr>
                <a:xfrm flipV="1">
                  <a:off x="5149433" y="1718973"/>
                  <a:ext cx="2158147" cy="6462"/>
                </a:xfrm>
                <a:prstGeom prst="line">
                  <a:avLst/>
                </a:prstGeom>
                <a:noFill/>
                <a:ln w="19050" cap="flat" cmpd="sng" algn="ctr">
                  <a:solidFill>
                    <a:schemeClr val="bg1"/>
                  </a:solidFill>
                  <a:prstDash val="sysDot"/>
                  <a:miter lim="800000"/>
                </a:ln>
                <a:effectLst/>
              </p:spPr>
            </p:cxnSp>
            <p:sp>
              <p:nvSpPr>
                <p:cNvPr id="153" name="椭圆 50"/>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29" name="组合 12"/>
              <p:cNvGrpSpPr/>
              <p:nvPr/>
            </p:nvGrpSpPr>
            <p:grpSpPr>
              <a:xfrm>
                <a:off x="3904572" y="1672349"/>
                <a:ext cx="3519256" cy="109703"/>
                <a:chOff x="3904783" y="1674310"/>
                <a:chExt cx="3519256" cy="109703"/>
              </a:xfrm>
            </p:grpSpPr>
            <p:cxnSp>
              <p:nvCxnSpPr>
                <p:cNvPr id="150" name="直接连接符 47"/>
                <p:cNvCxnSpPr/>
                <p:nvPr/>
              </p:nvCxnSpPr>
              <p:spPr>
                <a:xfrm flipV="1">
                  <a:off x="3904783" y="1718973"/>
                  <a:ext cx="3402797" cy="10188"/>
                </a:xfrm>
                <a:prstGeom prst="line">
                  <a:avLst/>
                </a:prstGeom>
                <a:noFill/>
                <a:ln w="19050" cap="flat" cmpd="sng" algn="ctr">
                  <a:solidFill>
                    <a:schemeClr val="bg1"/>
                  </a:solidFill>
                  <a:prstDash val="sysDot"/>
                  <a:miter lim="800000"/>
                </a:ln>
                <a:effectLst/>
              </p:spPr>
            </p:cxnSp>
            <p:sp>
              <p:nvSpPr>
                <p:cNvPr id="151" name="椭圆 48"/>
                <p:cNvSpPr/>
                <p:nvPr/>
              </p:nvSpPr>
              <p:spPr>
                <a:xfrm>
                  <a:off x="7314336" y="1674310"/>
                  <a:ext cx="109703" cy="109703"/>
                </a:xfrm>
                <a:prstGeom prst="ellipse">
                  <a:avLst/>
                </a:prstGeom>
                <a:solidFill>
                  <a:schemeClr val="bg1"/>
                </a:solidFill>
                <a:ln w="12700" cap="flat" cmpd="sng" algn="ctr">
                  <a:noFill/>
                  <a:prstDash val="solid"/>
                  <a:miter lim="800000"/>
                </a:ln>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0" name="任意多边形 13"/>
              <p:cNvSpPr/>
              <p:nvPr/>
            </p:nvSpPr>
            <p:spPr>
              <a:xfrm>
                <a:off x="3202547" y="1632858"/>
                <a:ext cx="2071340" cy="4143828"/>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rtlCol="0" anchor="ctr"/>
              <a:lstStyle/>
              <a:p>
                <a:pPr algn="ct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nvGrpSpPr>
              <p:cNvPr id="131" name="组合 14"/>
              <p:cNvGrpSpPr/>
              <p:nvPr/>
            </p:nvGrpSpPr>
            <p:grpSpPr>
              <a:xfrm>
                <a:off x="4310718" y="2346371"/>
                <a:ext cx="819955" cy="726710"/>
                <a:chOff x="3295850" y="2263222"/>
                <a:chExt cx="2643765" cy="2343151"/>
              </a:xfrm>
            </p:grpSpPr>
            <p:sp>
              <p:nvSpPr>
                <p:cNvPr id="148"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2" name="组合 16"/>
              <p:cNvGrpSpPr/>
              <p:nvPr/>
            </p:nvGrpSpPr>
            <p:grpSpPr>
              <a:xfrm>
                <a:off x="4329267" y="4349464"/>
                <a:ext cx="819955" cy="726710"/>
                <a:chOff x="3295850" y="2263222"/>
                <a:chExt cx="2643765" cy="2343151"/>
              </a:xfrm>
            </p:grpSpPr>
            <p:sp>
              <p:nvSpPr>
                <p:cNvPr id="146"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7"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3" name="组合 17"/>
              <p:cNvGrpSpPr/>
              <p:nvPr/>
            </p:nvGrpSpPr>
            <p:grpSpPr>
              <a:xfrm>
                <a:off x="3156467" y="1355618"/>
                <a:ext cx="819955" cy="726710"/>
                <a:chOff x="3295850" y="2263221"/>
                <a:chExt cx="2643765" cy="2343151"/>
              </a:xfrm>
            </p:grpSpPr>
            <p:sp>
              <p:nvSpPr>
                <p:cNvPr id="144" name="Freeform 5"/>
                <p:cNvSpPr/>
                <p:nvPr/>
              </p:nvSpPr>
              <p:spPr bwMode="auto">
                <a:xfrm rot="10800000">
                  <a:off x="3295850" y="2263221"/>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nvGrpSpPr>
              <p:cNvPr id="134" name="组合 18"/>
              <p:cNvGrpSpPr/>
              <p:nvPr/>
            </p:nvGrpSpPr>
            <p:grpSpPr>
              <a:xfrm>
                <a:off x="3128624" y="5338935"/>
                <a:ext cx="819955" cy="726710"/>
                <a:chOff x="3295850" y="2263222"/>
                <a:chExt cx="2643765" cy="2343151"/>
              </a:xfrm>
            </p:grpSpPr>
            <p:sp>
              <p:nvSpPr>
                <p:cNvPr id="142"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3"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sp>
            <p:nvSpPr>
              <p:cNvPr id="135" name="Freeform 5"/>
              <p:cNvSpPr/>
              <p:nvPr/>
            </p:nvSpPr>
            <p:spPr bwMode="auto">
              <a:xfrm rot="10800000">
                <a:off x="2256504" y="275537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6" name="文本框 88"/>
              <p:cNvSpPr txBox="1"/>
              <p:nvPr/>
            </p:nvSpPr>
            <p:spPr>
              <a:xfrm>
                <a:off x="3127543" y="146755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7" name="文本框 89"/>
              <p:cNvSpPr txBox="1"/>
              <p:nvPr/>
            </p:nvSpPr>
            <p:spPr>
              <a:xfrm>
                <a:off x="3099701" y="5440679"/>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5</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8" name="文本框 90"/>
              <p:cNvSpPr txBox="1"/>
              <p:nvPr/>
            </p:nvSpPr>
            <p:spPr>
              <a:xfrm>
                <a:off x="4296907" y="4454837"/>
                <a:ext cx="876300"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a:solidFill>
                      <a:srgbClr val="18478F"/>
                    </a:solidFill>
                    <a:latin typeface="微软雅黑" panose="020B0503020204020204" pitchFamily="34" charset="-122"/>
                    <a:ea typeface="微软雅黑" panose="020B0503020204020204" pitchFamily="34" charset="-122"/>
                    <a:cs typeface="+mn-ea"/>
                    <a:sym typeface="+mn-lt"/>
                  </a:rPr>
                  <a:t>4</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39" name="文本框 91"/>
              <p:cNvSpPr txBox="1"/>
              <p:nvPr/>
            </p:nvSpPr>
            <p:spPr>
              <a:xfrm>
                <a:off x="4288197" y="2431631"/>
                <a:ext cx="876300" cy="523220"/>
              </a:xfrm>
              <a:prstGeom prst="rect">
                <a:avLst/>
              </a:prstGeom>
              <a:noFill/>
            </p:spPr>
            <p:txBody>
              <a:bodyPr wrap="square" rtlCol="0">
                <a:spAutoFit/>
              </a:bodyPr>
              <a:lstStyle/>
              <a:p>
                <a:pPr algn="ctr" defTabSz="1219170">
                  <a:defRPr/>
                </a:pPr>
                <a:r>
                  <a:rPr lang="en-US" altLang="zh-CN" sz="2800" kern="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0" name="Freeform 48"/>
              <p:cNvSpPr>
                <a:spLocks noEditPoints="1"/>
              </p:cNvSpPr>
              <p:nvPr/>
            </p:nvSpPr>
            <p:spPr bwMode="auto">
              <a:xfrm>
                <a:off x="3026825" y="301583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1847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41" name="文本框 116"/>
              <p:cNvSpPr txBox="1"/>
              <p:nvPr/>
            </p:nvSpPr>
            <p:spPr>
              <a:xfrm>
                <a:off x="2453099" y="3670960"/>
                <a:ext cx="1795688" cy="584775"/>
              </a:xfrm>
              <a:prstGeom prst="rect">
                <a:avLst/>
              </a:prstGeom>
              <a:noFill/>
            </p:spPr>
            <p:txBody>
              <a:bodyPr wrap="square" rtlCol="0">
                <a:spAutoFit/>
              </a:bodyPr>
              <a:lstStyle/>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Молодой </a:t>
                </a:r>
              </a:p>
              <a:p>
                <a:pPr algn="ctr" defTabSz="1219170">
                  <a:defRPr/>
                </a:pPr>
                <a:r>
                  <a:rPr lang="ru-RU" altLang="zh-CN" sz="1600" u="sng" kern="0" dirty="0" smtClean="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rPr>
                  <a:t>ученый</a:t>
                </a:r>
                <a:endParaRPr lang="zh-CN" altLang="en-US" sz="1600" u="sng" kern="0" dirty="0">
                  <a:solidFill>
                    <a:srgbClr val="18478F"/>
                  </a:solidFill>
                  <a:effectLst>
                    <a:innerShdw blurRad="38100" dist="50800" dir="13500000">
                      <a:prstClr val="black">
                        <a:alpha val="60000"/>
                      </a:prstClr>
                    </a:innerShdw>
                  </a:effectLst>
                  <a:latin typeface="Times New Roman" panose="02020603050405020304" pitchFamily="18" charset="0"/>
                  <a:ea typeface="微软雅黑" panose="020B0503020204020204" pitchFamily="34" charset="-122"/>
                  <a:cs typeface="Times New Roman" panose="02020603050405020304" pitchFamily="18" charset="0"/>
                  <a:sym typeface="+mn-lt"/>
                </a:endParaRPr>
              </a:p>
            </p:txBody>
          </p:sp>
        </p:grpSp>
        <p:grpSp>
          <p:nvGrpSpPr>
            <p:cNvPr id="122" name="Группа 121"/>
            <p:cNvGrpSpPr/>
            <p:nvPr/>
          </p:nvGrpSpPr>
          <p:grpSpPr>
            <a:xfrm>
              <a:off x="4185952" y="2967213"/>
              <a:ext cx="819955" cy="726710"/>
              <a:chOff x="4983732" y="2624212"/>
              <a:chExt cx="819955" cy="726710"/>
            </a:xfrm>
          </p:grpSpPr>
          <p:sp>
            <p:nvSpPr>
              <p:cNvPr id="123" name="Freeform 5"/>
              <p:cNvSpPr/>
              <p:nvPr/>
            </p:nvSpPr>
            <p:spPr bwMode="auto">
              <a:xfrm rot="10800000">
                <a:off x="4983732" y="2624212"/>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27000" dir="2700000" algn="tl" rotWithShape="0">
                  <a:prstClr val="black">
                    <a:alpha val="20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4" name="Freeform 5"/>
              <p:cNvSpPr/>
              <p:nvPr/>
            </p:nvSpPr>
            <p:spPr bwMode="auto">
              <a:xfrm rot="10800000">
                <a:off x="5071614" y="2718147"/>
                <a:ext cx="637863" cy="56532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121920" tIns="60960" rIns="121920" bIns="60960" numCol="1" anchor="t" anchorCtr="0" compatLnSpc="1"/>
              <a:lstStyle/>
              <a:p>
                <a:pPr defTabSz="1219170">
                  <a:defRPr/>
                </a:pPr>
                <a:endParaRPr lang="zh-CN" altLang="en-US" sz="2400" kern="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125" name="文本框 91"/>
              <p:cNvSpPr txBox="1"/>
              <p:nvPr/>
            </p:nvSpPr>
            <p:spPr>
              <a:xfrm>
                <a:off x="5097536" y="2725957"/>
                <a:ext cx="611163" cy="523220"/>
              </a:xfrm>
              <a:prstGeom prst="rect">
                <a:avLst/>
              </a:prstGeom>
              <a:noFill/>
            </p:spPr>
            <p:txBody>
              <a:bodyPr wrap="square" rtlCol="0">
                <a:spAutoFit/>
              </a:bodyPr>
              <a:lstStyle/>
              <a:p>
                <a:pPr algn="ctr" defTabSz="1219170">
                  <a:defRPr/>
                </a:pPr>
                <a:r>
                  <a:rPr lang="en-US"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0</a:t>
                </a:r>
                <a:r>
                  <a:rPr lang="ru-RU" altLang="zh-CN" sz="2800" kern="0" dirty="0" smtClean="0">
                    <a:solidFill>
                      <a:srgbClr val="18478F"/>
                    </a:solidFill>
                    <a:latin typeface="微软雅黑" panose="020B0503020204020204" pitchFamily="34" charset="-122"/>
                    <a:ea typeface="微软雅黑" panose="020B0503020204020204" pitchFamily="34" charset="-122"/>
                    <a:cs typeface="+mn-ea"/>
                    <a:sym typeface="+mn-lt"/>
                  </a:rPr>
                  <a:t>3</a:t>
                </a:r>
                <a:endParaRPr lang="zh-CN" altLang="en-US" sz="2800" kern="0" dirty="0">
                  <a:solidFill>
                    <a:srgbClr val="18478F"/>
                  </a:solidFill>
                  <a:latin typeface="微软雅黑" panose="020B0503020204020204" pitchFamily="34" charset="-122"/>
                  <a:ea typeface="微软雅黑" panose="020B0503020204020204" pitchFamily="34" charset="-122"/>
                  <a:cs typeface="+mn-ea"/>
                  <a:sym typeface="+mn-lt"/>
                </a:endParaRPr>
              </a:p>
            </p:txBody>
          </p:sp>
        </p:grpSp>
      </p:grpSp>
    </p:spTree>
    <p:extLst>
      <p:ext uri="{BB962C8B-B14F-4D97-AF65-F5344CB8AC3E}">
        <p14:creationId xmlns:p14="http://schemas.microsoft.com/office/powerpoint/2010/main" val="20422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881149" y="1499386"/>
            <a:ext cx="10590415" cy="940262"/>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r>
              <a:rPr lang="ru-RU" sz="1400" dirty="0">
                <a:solidFill>
                  <a:schemeClr val="tx1"/>
                </a:solidFill>
                <a:latin typeface="Times New Roman" panose="02020603050405020304" pitchFamily="18" charset="0"/>
                <a:cs typeface="Times New Roman" panose="02020603050405020304" pitchFamily="18" charset="0"/>
              </a:rPr>
              <a:t>не 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a:t>
            </a:r>
            <a:endParaRPr lang="ru-RU" sz="1400" dirty="0"/>
          </a:p>
        </p:txBody>
      </p:sp>
      <p:sp>
        <p:nvSpPr>
          <p:cNvPr id="8" name="Полилиния 7"/>
          <p:cNvSpPr/>
          <p:nvPr/>
        </p:nvSpPr>
        <p:spPr>
          <a:xfrm>
            <a:off x="881148" y="2698883"/>
            <a:ext cx="10590415" cy="1216126"/>
          </a:xfrm>
          <a:custGeom>
            <a:avLst/>
            <a:gdLst>
              <a:gd name="connsiteX0" fmla="*/ 0 w 8221610"/>
              <a:gd name="connsiteY0" fmla="*/ 143286 h 859699"/>
              <a:gd name="connsiteX1" fmla="*/ 143286 w 8221610"/>
              <a:gd name="connsiteY1" fmla="*/ 0 h 859699"/>
              <a:gd name="connsiteX2" fmla="*/ 8078324 w 8221610"/>
              <a:gd name="connsiteY2" fmla="*/ 0 h 859699"/>
              <a:gd name="connsiteX3" fmla="*/ 8221610 w 8221610"/>
              <a:gd name="connsiteY3" fmla="*/ 143286 h 859699"/>
              <a:gd name="connsiteX4" fmla="*/ 8221610 w 8221610"/>
              <a:gd name="connsiteY4" fmla="*/ 716413 h 859699"/>
              <a:gd name="connsiteX5" fmla="*/ 8078324 w 8221610"/>
              <a:gd name="connsiteY5" fmla="*/ 859699 h 859699"/>
              <a:gd name="connsiteX6" fmla="*/ 143286 w 8221610"/>
              <a:gd name="connsiteY6" fmla="*/ 859699 h 859699"/>
              <a:gd name="connsiteX7" fmla="*/ 0 w 8221610"/>
              <a:gd name="connsiteY7" fmla="*/ 716413 h 859699"/>
              <a:gd name="connsiteX8" fmla="*/ 0 w 8221610"/>
              <a:gd name="connsiteY8" fmla="*/ 143286 h 85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859699">
                <a:moveTo>
                  <a:pt x="0" y="143286"/>
                </a:moveTo>
                <a:cubicBezTo>
                  <a:pt x="0" y="64151"/>
                  <a:pt x="64151" y="0"/>
                  <a:pt x="143286" y="0"/>
                </a:cubicBezTo>
                <a:lnTo>
                  <a:pt x="8078324" y="0"/>
                </a:lnTo>
                <a:cubicBezTo>
                  <a:pt x="8157459" y="0"/>
                  <a:pt x="8221610" y="64151"/>
                  <a:pt x="8221610" y="143286"/>
                </a:cubicBezTo>
                <a:lnTo>
                  <a:pt x="8221610" y="716413"/>
                </a:lnTo>
                <a:cubicBezTo>
                  <a:pt x="8221610" y="795548"/>
                  <a:pt x="8157459" y="859699"/>
                  <a:pt x="8078324" y="859699"/>
                </a:cubicBezTo>
                <a:lnTo>
                  <a:pt x="143286" y="859699"/>
                </a:lnTo>
                <a:cubicBezTo>
                  <a:pt x="64151" y="859699"/>
                  <a:pt x="0" y="795548"/>
                  <a:pt x="0" y="716413"/>
                </a:cubicBezTo>
                <a:lnTo>
                  <a:pt x="0" y="143286"/>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52724" tIns="41967" rIns="352724" bIns="41967" numCol="1" spcCol="1270" anchor="ctr" anchorCtr="0">
            <a:noAutofit/>
          </a:bodyPr>
          <a:lstStyle/>
          <a:p>
            <a:pPr lvl="0"/>
            <a:r>
              <a:rPr lang="ru-RU" sz="1400" dirty="0">
                <a:solidFill>
                  <a:schemeClr val="tx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помещения и обеспеченные общей площадью жилого помещения на одного члена семьи менее </a:t>
            </a:r>
            <a:r>
              <a:rPr lang="ru-RU" sz="1400" b="1" dirty="0">
                <a:solidFill>
                  <a:schemeClr val="tx1"/>
                </a:solidFill>
                <a:latin typeface="Times New Roman" panose="02020603050405020304" pitchFamily="18" charset="0"/>
                <a:cs typeface="Times New Roman" panose="02020603050405020304" pitchFamily="18" charset="0"/>
              </a:rPr>
              <a:t>учетной нормы</a:t>
            </a:r>
            <a:endParaRPr lang="ru-RU" sz="1400" dirty="0"/>
          </a:p>
        </p:txBody>
      </p:sp>
      <p:sp>
        <p:nvSpPr>
          <p:cNvPr id="12" name="Полилиния 11"/>
          <p:cNvSpPr/>
          <p:nvPr/>
        </p:nvSpPr>
        <p:spPr>
          <a:xfrm>
            <a:off x="926867" y="4174232"/>
            <a:ext cx="10498975" cy="369453"/>
          </a:xfrm>
          <a:custGeom>
            <a:avLst/>
            <a:gdLst>
              <a:gd name="connsiteX0" fmla="*/ 0 w 8221610"/>
              <a:gd name="connsiteY0" fmla="*/ 237559 h 1425323"/>
              <a:gd name="connsiteX1" fmla="*/ 237559 w 8221610"/>
              <a:gd name="connsiteY1" fmla="*/ 0 h 1425323"/>
              <a:gd name="connsiteX2" fmla="*/ 7984051 w 8221610"/>
              <a:gd name="connsiteY2" fmla="*/ 0 h 1425323"/>
              <a:gd name="connsiteX3" fmla="*/ 8221610 w 8221610"/>
              <a:gd name="connsiteY3" fmla="*/ 237559 h 1425323"/>
              <a:gd name="connsiteX4" fmla="*/ 8221610 w 8221610"/>
              <a:gd name="connsiteY4" fmla="*/ 1187764 h 1425323"/>
              <a:gd name="connsiteX5" fmla="*/ 7984051 w 8221610"/>
              <a:gd name="connsiteY5" fmla="*/ 1425323 h 1425323"/>
              <a:gd name="connsiteX6" fmla="*/ 237559 w 8221610"/>
              <a:gd name="connsiteY6" fmla="*/ 1425323 h 1425323"/>
              <a:gd name="connsiteX7" fmla="*/ 0 w 8221610"/>
              <a:gd name="connsiteY7" fmla="*/ 1187764 h 1425323"/>
              <a:gd name="connsiteX8" fmla="*/ 0 w 8221610"/>
              <a:gd name="connsiteY8" fmla="*/ 237559 h 142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425323">
                <a:moveTo>
                  <a:pt x="0" y="237559"/>
                </a:moveTo>
                <a:cubicBezTo>
                  <a:pt x="0" y="106359"/>
                  <a:pt x="106359" y="0"/>
                  <a:pt x="237559" y="0"/>
                </a:cubicBezTo>
                <a:lnTo>
                  <a:pt x="7984051" y="0"/>
                </a:lnTo>
                <a:cubicBezTo>
                  <a:pt x="8115251" y="0"/>
                  <a:pt x="8221610" y="106359"/>
                  <a:pt x="8221610" y="237559"/>
                </a:cubicBezTo>
                <a:lnTo>
                  <a:pt x="8221610" y="1187764"/>
                </a:lnTo>
                <a:cubicBezTo>
                  <a:pt x="8221610" y="1318964"/>
                  <a:pt x="8115251" y="1425323"/>
                  <a:pt x="7984051" y="1425323"/>
                </a:cubicBezTo>
                <a:lnTo>
                  <a:pt x="237559" y="1425323"/>
                </a:lnTo>
                <a:cubicBezTo>
                  <a:pt x="106359" y="1425323"/>
                  <a:pt x="0" y="1318964"/>
                  <a:pt x="0" y="1187764"/>
                </a:cubicBezTo>
                <a:lnTo>
                  <a:pt x="0" y="237559"/>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0336" tIns="69579" rIns="380336" bIns="69579" numCol="1" spcCol="1270" anchor="ctr" anchorCtr="0">
            <a:noAutofit/>
          </a:bodyPr>
          <a:lstStyle/>
          <a:p>
            <a:pPr lvl="0"/>
            <a:r>
              <a:rPr lang="ru-RU" sz="1400" dirty="0">
                <a:solidFill>
                  <a:schemeClr val="tx1"/>
                </a:solidFill>
                <a:latin typeface="Times New Roman" panose="02020603050405020304" pitchFamily="18" charset="0"/>
                <a:cs typeface="Times New Roman" panose="02020603050405020304" pitchFamily="18" charset="0"/>
              </a:rPr>
              <a:t>проживающие в помещении, не отвечающем установленным для жилых помещений требованиям </a:t>
            </a:r>
            <a:endParaRPr lang="ru-RU" sz="1400" dirty="0"/>
          </a:p>
        </p:txBody>
      </p:sp>
      <p:sp>
        <p:nvSpPr>
          <p:cNvPr id="6" name="Title 1"/>
          <p:cNvSpPr txBox="1">
            <a:spLocks/>
          </p:cNvSpPr>
          <p:nvPr/>
        </p:nvSpPr>
        <p:spPr>
          <a:xfrm>
            <a:off x="881149" y="261502"/>
            <a:ext cx="10738196" cy="13511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000" dirty="0" smtClean="0">
                <a:latin typeface="Times New Roman" panose="02020603050405020304" pitchFamily="18" charset="0"/>
                <a:cs typeface="Times New Roman" panose="02020603050405020304" pitchFamily="18" charset="0"/>
              </a:rPr>
              <a:t>Статья 51 Жилищного кодекса Российской Федерации</a:t>
            </a:r>
          </a:p>
          <a:p>
            <a:pPr algn="ctr"/>
            <a:endParaRPr lang="ru-RU" sz="1000" dirty="0" smtClean="0">
              <a:latin typeface="Times New Roman" panose="02020603050405020304" pitchFamily="18" charset="0"/>
              <a:cs typeface="Times New Roman" panose="02020603050405020304" pitchFamily="18" charset="0"/>
            </a:endParaRPr>
          </a:p>
          <a:p>
            <a:pPr algn="ctr"/>
            <a:r>
              <a:rPr lang="ru-RU" sz="2500" dirty="0" smtClean="0">
                <a:latin typeface="Times New Roman" panose="02020603050405020304" pitchFamily="18" charset="0"/>
                <a:cs typeface="Times New Roman" panose="02020603050405020304" pitchFamily="18" charset="0"/>
              </a:rPr>
              <a:t>Основания признания граждан нуждающимися в жилых помещениях</a:t>
            </a:r>
            <a:endParaRPr lang="ru-RU" sz="2500" dirty="0">
              <a:latin typeface="Times New Roman" panose="02020603050405020304" pitchFamily="18" charset="0"/>
              <a:cs typeface="Times New Roman" panose="02020603050405020304" pitchFamily="18" charset="0"/>
            </a:endParaRPr>
          </a:p>
        </p:txBody>
      </p:sp>
      <p:sp>
        <p:nvSpPr>
          <p:cNvPr id="7" name="Полилиния 6"/>
          <p:cNvSpPr/>
          <p:nvPr/>
        </p:nvSpPr>
        <p:spPr>
          <a:xfrm>
            <a:off x="881148" y="4802909"/>
            <a:ext cx="10498975" cy="1613270"/>
          </a:xfrm>
          <a:custGeom>
            <a:avLst/>
            <a:gdLst>
              <a:gd name="connsiteX0" fmla="*/ 0 w 8221610"/>
              <a:gd name="connsiteY0" fmla="*/ 237559 h 1425323"/>
              <a:gd name="connsiteX1" fmla="*/ 237559 w 8221610"/>
              <a:gd name="connsiteY1" fmla="*/ 0 h 1425323"/>
              <a:gd name="connsiteX2" fmla="*/ 7984051 w 8221610"/>
              <a:gd name="connsiteY2" fmla="*/ 0 h 1425323"/>
              <a:gd name="connsiteX3" fmla="*/ 8221610 w 8221610"/>
              <a:gd name="connsiteY3" fmla="*/ 237559 h 1425323"/>
              <a:gd name="connsiteX4" fmla="*/ 8221610 w 8221610"/>
              <a:gd name="connsiteY4" fmla="*/ 1187764 h 1425323"/>
              <a:gd name="connsiteX5" fmla="*/ 7984051 w 8221610"/>
              <a:gd name="connsiteY5" fmla="*/ 1425323 h 1425323"/>
              <a:gd name="connsiteX6" fmla="*/ 237559 w 8221610"/>
              <a:gd name="connsiteY6" fmla="*/ 1425323 h 1425323"/>
              <a:gd name="connsiteX7" fmla="*/ 0 w 8221610"/>
              <a:gd name="connsiteY7" fmla="*/ 1187764 h 1425323"/>
              <a:gd name="connsiteX8" fmla="*/ 0 w 8221610"/>
              <a:gd name="connsiteY8" fmla="*/ 237559 h 142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425323">
                <a:moveTo>
                  <a:pt x="0" y="237559"/>
                </a:moveTo>
                <a:cubicBezTo>
                  <a:pt x="0" y="106359"/>
                  <a:pt x="106359" y="0"/>
                  <a:pt x="237559" y="0"/>
                </a:cubicBezTo>
                <a:lnTo>
                  <a:pt x="7984051" y="0"/>
                </a:lnTo>
                <a:cubicBezTo>
                  <a:pt x="8115251" y="0"/>
                  <a:pt x="8221610" y="106359"/>
                  <a:pt x="8221610" y="237559"/>
                </a:cubicBezTo>
                <a:lnTo>
                  <a:pt x="8221610" y="1187764"/>
                </a:lnTo>
                <a:cubicBezTo>
                  <a:pt x="8221610" y="1318964"/>
                  <a:pt x="8115251" y="1425323"/>
                  <a:pt x="7984051" y="1425323"/>
                </a:cubicBezTo>
                <a:lnTo>
                  <a:pt x="237559" y="1425323"/>
                </a:lnTo>
                <a:cubicBezTo>
                  <a:pt x="106359" y="1425323"/>
                  <a:pt x="0" y="1318964"/>
                  <a:pt x="0" y="1187764"/>
                </a:cubicBezTo>
                <a:lnTo>
                  <a:pt x="0" y="237559"/>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80336" tIns="69579" rIns="380336" bIns="69579" numCol="1" spcCol="1270" anchor="ctr" anchorCtr="0">
            <a:noAutofit/>
          </a:bodyPr>
          <a:lstStyle/>
          <a:p>
            <a:pPr lvl="0"/>
            <a:r>
              <a:rPr lang="ru-RU" sz="1400" dirty="0">
                <a:solidFill>
                  <a:schemeClr val="tx1"/>
                </a:solidFill>
                <a:latin typeface="Times New Roman" panose="02020603050405020304" pitchFamily="18" charset="0"/>
                <a:cs typeface="Times New Roman" panose="02020603050405020304" pitchFamily="18" charset="0"/>
              </a:rPr>
              <a:t>являющиеся нанимателями жилых помещений по договорам социального найма, договорам найма жилых помещений жилищного фонда социального использования, членами семьи нанимателя жилого помещения по договору социального найма, договору найма жилого помещения жилищного фонда социального использования или собственниками жилых помещений, членами семьи собственника жилого помещения, проживающими в квартире, занятой несколькими семьями, если в составе семьи имеется больной, страдающий тяжелой формой хронического заболевания, при которой совместное проживание с ним в одной квартире невозможно, и не имеющими иного жилого помещения, занимаемого по договору социального найма, договору найма жилого помещения жилищного фонда социального использования или принадлежащего на праве собственности </a:t>
            </a:r>
            <a:endParaRPr lang="ru-RU" sz="1400" dirty="0"/>
          </a:p>
        </p:txBody>
      </p:sp>
    </p:spTree>
    <p:extLst>
      <p:ext uri="{BB962C8B-B14F-4D97-AF65-F5344CB8AC3E}">
        <p14:creationId xmlns:p14="http://schemas.microsoft.com/office/powerpoint/2010/main" val="6172717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4250"/>
                            </p:stCondLst>
                            <p:childTnLst>
                              <p:par>
                                <p:cTn id="29" presetID="42"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6"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лилиния 4"/>
          <p:cNvSpPr/>
          <p:nvPr/>
        </p:nvSpPr>
        <p:spPr>
          <a:xfrm>
            <a:off x="789709" y="1410071"/>
            <a:ext cx="10681856" cy="1911926"/>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marL="342900" lvl="0" indent="-342900">
              <a:buAutoNum type="arabicPeriod"/>
            </a:pPr>
            <a:r>
              <a:rPr lang="ru-RU" sz="1400" b="1" dirty="0" smtClean="0">
                <a:solidFill>
                  <a:schemeClr val="tx1"/>
                </a:solidFill>
                <a:latin typeface="Times New Roman" panose="02020603050405020304" pitchFamily="18" charset="0"/>
                <a:cs typeface="Times New Roman" panose="02020603050405020304" pitchFamily="18" charset="0"/>
              </a:rPr>
              <a:t>Отсутствие жилья у молодого ученого и членов его семьи</a:t>
            </a:r>
          </a:p>
          <a:p>
            <a:pPr lvl="0" algn="just"/>
            <a:r>
              <a:rPr lang="ru-RU" sz="1400" dirty="0" smtClean="0">
                <a:solidFill>
                  <a:schemeClr val="tx1"/>
                </a:solidFill>
                <a:latin typeface="Times New Roman" panose="02020603050405020304" pitchFamily="18" charset="0"/>
                <a:cs typeface="Times New Roman" panose="02020603050405020304" pitchFamily="18" charset="0"/>
              </a:rPr>
              <a:t>Среди </a:t>
            </a:r>
            <a:r>
              <a:rPr lang="ru-RU" sz="1400" dirty="0">
                <a:solidFill>
                  <a:schemeClr val="tx1"/>
                </a:solidFill>
                <a:latin typeface="Times New Roman" panose="02020603050405020304" pitchFamily="18" charset="0"/>
                <a:cs typeface="Times New Roman" panose="02020603050405020304" pitchFamily="18" charset="0"/>
              </a:rPr>
              <a:t>нуждающихся в жилище в первую очередь названы граждане, которые не являются нанимателями жилых помещений по договорам социального найма, договорам найма жилых помещений жилищного фонда социального использования или членами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собственниками жилых помещений или членами семьи собственника жилого </a:t>
            </a:r>
            <a:r>
              <a:rPr lang="ru-RU" sz="1400" dirty="0" smtClean="0">
                <a:solidFill>
                  <a:schemeClr val="tx1"/>
                </a:solidFill>
                <a:latin typeface="Times New Roman" panose="02020603050405020304" pitchFamily="18" charset="0"/>
                <a:cs typeface="Times New Roman" panose="02020603050405020304" pitchFamily="18" charset="0"/>
              </a:rPr>
              <a:t>помещения.</a:t>
            </a:r>
          </a:p>
          <a:p>
            <a:pPr lvl="0" algn="just"/>
            <a:endParaRPr lang="ru-RU" sz="1400" dirty="0">
              <a:solidFill>
                <a:schemeClr val="tx1"/>
              </a:solidFill>
              <a:latin typeface="Times New Roman" panose="02020603050405020304" pitchFamily="18" charset="0"/>
              <a:cs typeface="Times New Roman" panose="02020603050405020304" pitchFamily="18" charset="0"/>
            </a:endParaRPr>
          </a:p>
          <a:p>
            <a:pPr lvl="0" algn="just"/>
            <a:r>
              <a:rPr lang="ru-RU" sz="1400" dirty="0" smtClean="0">
                <a:solidFill>
                  <a:schemeClr val="tx1"/>
                </a:solidFill>
                <a:latin typeface="Times New Roman" panose="02020603050405020304" pitchFamily="18" charset="0"/>
                <a:cs typeface="Times New Roman" panose="02020603050405020304" pitchFamily="18" charset="0"/>
              </a:rPr>
              <a:t>Это </a:t>
            </a:r>
            <a:r>
              <a:rPr lang="ru-RU" sz="1400" dirty="0">
                <a:solidFill>
                  <a:schemeClr val="tx1"/>
                </a:solidFill>
                <a:latin typeface="Times New Roman" panose="02020603050405020304" pitchFamily="18" charset="0"/>
                <a:cs typeface="Times New Roman" panose="02020603050405020304" pitchFamily="18" charset="0"/>
              </a:rPr>
              <a:t>граждане, которые пользуются жильем по договорам коммерческого найма или поднайма, проживают в качестве временных жильцов, занимают жилые помещения специализированного жилищного фонда и др</a:t>
            </a:r>
            <a:r>
              <a:rPr lang="ru-RU" sz="1400" dirty="0" smtClean="0">
                <a:solidFill>
                  <a:schemeClr val="tx1"/>
                </a:solidFill>
                <a:latin typeface="Times New Roman" panose="02020603050405020304" pitchFamily="18" charset="0"/>
                <a:cs typeface="Times New Roman" panose="02020603050405020304" pitchFamily="18" charset="0"/>
              </a:rPr>
              <a:t>.</a:t>
            </a:r>
            <a:endParaRPr lang="ru-RU" sz="1400" dirty="0"/>
          </a:p>
        </p:txBody>
      </p:sp>
      <p:sp>
        <p:nvSpPr>
          <p:cNvPr id="6" name="Title 1"/>
          <p:cNvSpPr txBox="1">
            <a:spLocks/>
          </p:cNvSpPr>
          <p:nvPr/>
        </p:nvSpPr>
        <p:spPr>
          <a:xfrm>
            <a:off x="881149" y="261503"/>
            <a:ext cx="10738196" cy="6621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500" dirty="0" smtClean="0">
                <a:latin typeface="Times New Roman" panose="02020603050405020304" pitchFamily="18" charset="0"/>
                <a:cs typeface="Times New Roman" panose="02020603050405020304" pitchFamily="18" charset="0"/>
              </a:rPr>
              <a:t>Основания признания граждан нуждающимися в жилых помещениях</a:t>
            </a:r>
            <a:endParaRPr lang="ru-RU" sz="2500" dirty="0">
              <a:latin typeface="Times New Roman" panose="02020603050405020304" pitchFamily="18" charset="0"/>
              <a:cs typeface="Times New Roman" panose="02020603050405020304" pitchFamily="18" charset="0"/>
            </a:endParaRPr>
          </a:p>
        </p:txBody>
      </p:sp>
      <p:sp>
        <p:nvSpPr>
          <p:cNvPr id="9" name="Полилиния 8"/>
          <p:cNvSpPr/>
          <p:nvPr/>
        </p:nvSpPr>
        <p:spPr>
          <a:xfrm>
            <a:off x="715819" y="3770251"/>
            <a:ext cx="10681855" cy="2159494"/>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r>
              <a:rPr lang="ru-RU" sz="1400" b="1" dirty="0" smtClean="0">
                <a:solidFill>
                  <a:schemeClr val="tx1"/>
                </a:solidFill>
                <a:latin typeface="Times New Roman" panose="02020603050405020304" pitchFamily="18" charset="0"/>
                <a:cs typeface="Times New Roman" panose="02020603050405020304" pitchFamily="18" charset="0"/>
              </a:rPr>
              <a:t>2. Обеспеченность общей площадью жилого помещения ниже ученой нормы</a:t>
            </a:r>
          </a:p>
          <a:p>
            <a:r>
              <a:rPr lang="ru-RU" sz="1400" dirty="0">
                <a:solidFill>
                  <a:schemeClr val="tx1"/>
                </a:solidFill>
                <a:latin typeface="Times New Roman" panose="02020603050405020304" pitchFamily="18" charset="0"/>
                <a:cs typeface="Times New Roman" panose="02020603050405020304" pitchFamily="18" charset="0"/>
              </a:rPr>
              <a:t>Второй категорией нуждающихся являются наниматели жилых помещений по договорам социального найма, договорам найма жилых помещений жилищного фонда социального использования или члены семьи нанимателя жилого помещения по договору социального найма, договору найма жилого помещения жилищного фонда социального использования либо собственники жилых помещений или члены семьи собственника жилого помещения и </a:t>
            </a:r>
            <a:r>
              <a:rPr lang="ru-RU" sz="1400" b="1" dirty="0">
                <a:solidFill>
                  <a:schemeClr val="tx1"/>
                </a:solidFill>
                <a:latin typeface="Times New Roman" panose="02020603050405020304" pitchFamily="18" charset="0"/>
                <a:cs typeface="Times New Roman" panose="02020603050405020304" pitchFamily="18" charset="0"/>
              </a:rPr>
              <a:t>обеспеченные общей площадью жилого помещения на одного члена семьи менее учетной </a:t>
            </a:r>
            <a:r>
              <a:rPr lang="ru-RU" sz="1400" b="1" dirty="0" smtClean="0">
                <a:solidFill>
                  <a:schemeClr val="tx1"/>
                </a:solidFill>
                <a:latin typeface="Times New Roman" panose="02020603050405020304" pitchFamily="18" charset="0"/>
                <a:cs typeface="Times New Roman" panose="02020603050405020304" pitchFamily="18" charset="0"/>
              </a:rPr>
              <a:t>нормы</a:t>
            </a:r>
          </a:p>
        </p:txBody>
      </p:sp>
    </p:spTree>
    <p:extLst>
      <p:ext uri="{BB962C8B-B14F-4D97-AF65-F5344CB8AC3E}">
        <p14:creationId xmlns:p14="http://schemas.microsoft.com/office/powerpoint/2010/main" val="1275341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717" y="1491132"/>
            <a:ext cx="10988691" cy="523220"/>
          </a:xfrm>
          <a:prstGeom prst="rect">
            <a:avLst/>
          </a:prstGeom>
        </p:spPr>
        <p:txBody>
          <a:bodyPr wrap="square">
            <a:spAutoFit/>
          </a:bodyPr>
          <a:lstStyle/>
          <a:p>
            <a:pPr lvl="0" indent="457200" algn="just"/>
            <a:endParaRPr lang="ru-RU" sz="1400" dirty="0">
              <a:latin typeface="Times New Roman" panose="02020603050405020304" pitchFamily="18" charset="0"/>
              <a:cs typeface="Times New Roman" panose="02020603050405020304" pitchFamily="18" charset="0"/>
            </a:endParaRPr>
          </a:p>
          <a:p>
            <a:pPr indent="457200" algn="just"/>
            <a:endParaRPr lang="ru-RU" sz="1400" dirty="0">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a:t>
            </a:r>
            <a:r>
              <a:rPr lang="ru-RU" sz="2400" dirty="0" smtClean="0">
                <a:latin typeface="Times New Roman" panose="02020603050405020304" pitchFamily="18" charset="0"/>
                <a:cs typeface="Times New Roman" panose="02020603050405020304" pitchFamily="18" charset="0"/>
              </a:rPr>
              <a:t>признания граждан нуждающимся </a:t>
            </a:r>
            <a:r>
              <a:rPr lang="ru-RU" sz="2400" dirty="0">
                <a:latin typeface="Times New Roman" panose="02020603050405020304" pitchFamily="18" charset="0"/>
                <a:cs typeface="Times New Roman" panose="02020603050405020304" pitchFamily="18" charset="0"/>
              </a:rPr>
              <a:t>в жилом помещении </a:t>
            </a:r>
          </a:p>
        </p:txBody>
      </p:sp>
      <p:sp>
        <p:nvSpPr>
          <p:cNvPr id="15" name="Полилиния 14"/>
          <p:cNvSpPr/>
          <p:nvPr/>
        </p:nvSpPr>
        <p:spPr>
          <a:xfrm>
            <a:off x="650771" y="3454399"/>
            <a:ext cx="10681856" cy="3232728"/>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indent="457200" algn="just"/>
            <a:r>
              <a:rPr lang="ru-RU" sz="1400" b="1" dirty="0" smtClean="0">
                <a:solidFill>
                  <a:schemeClr val="tx1"/>
                </a:solidFill>
                <a:latin typeface="Times New Roman" panose="02020603050405020304" pitchFamily="18" charset="0"/>
                <a:cs typeface="Times New Roman" panose="02020603050405020304" pitchFamily="18" charset="0"/>
              </a:rPr>
              <a:t>4</a:t>
            </a:r>
            <a:r>
              <a:rPr lang="ru-RU" sz="1400" b="1" dirty="0">
                <a:solidFill>
                  <a:schemeClr val="tx1"/>
                </a:solidFill>
                <a:latin typeface="Times New Roman" panose="02020603050405020304" pitchFamily="18" charset="0"/>
                <a:cs typeface="Times New Roman" panose="02020603050405020304" pitchFamily="18" charset="0"/>
              </a:rPr>
              <a:t>. Совместное проживание с больным, страдающим тяжелой формой хронического заболевания</a:t>
            </a:r>
          </a:p>
          <a:p>
            <a:pPr indent="457200" algn="just"/>
            <a:r>
              <a:rPr lang="ru-RU" sz="1200" dirty="0" smtClean="0">
                <a:solidFill>
                  <a:schemeClr val="tx1"/>
                </a:solidFill>
                <a:latin typeface="Times New Roman" panose="02020603050405020304" pitchFamily="18" charset="0"/>
                <a:cs typeface="Times New Roman" panose="02020603050405020304" pitchFamily="18" charset="0"/>
              </a:rPr>
              <a:t>Четвертой </a:t>
            </a:r>
            <a:r>
              <a:rPr lang="ru-RU" sz="1200" dirty="0">
                <a:solidFill>
                  <a:schemeClr val="tx1"/>
                </a:solidFill>
                <a:latin typeface="Times New Roman" panose="02020603050405020304" pitchFamily="18" charset="0"/>
                <a:cs typeface="Times New Roman" panose="02020603050405020304" pitchFamily="18" charset="0"/>
              </a:rPr>
              <a:t>категорией граждан, нуждающихся в улучшении жилищных условий, являются граждане, совместно проживающие в одной квартире с больным, страдающим тяжелой формой хронического заболевания. При рассмотрении данного основания необходимо иметь в виду следующее:</a:t>
            </a:r>
          </a:p>
          <a:p>
            <a:pPr lvl="0" indent="457200" algn="just"/>
            <a:r>
              <a:rPr lang="ru-RU" sz="1200" dirty="0">
                <a:solidFill>
                  <a:schemeClr val="tx1"/>
                </a:solidFill>
                <a:latin typeface="Times New Roman" panose="02020603050405020304" pitchFamily="18" charset="0"/>
                <a:cs typeface="Times New Roman" panose="02020603050405020304" pitchFamily="18" charset="0"/>
              </a:rPr>
              <a:t>1. В составе семьи имеется больной, страдающий хроническим заболеванием, предусмотренным Перечнем, утв. приказом Минздрава России от 29.11.2012 № 987н.</a:t>
            </a:r>
          </a:p>
          <a:p>
            <a:pPr indent="457200" algn="just"/>
            <a:r>
              <a:rPr lang="ru-RU" sz="1200" dirty="0">
                <a:solidFill>
                  <a:schemeClr val="tx1"/>
                </a:solidFill>
                <a:latin typeface="Times New Roman" panose="02020603050405020304" pitchFamily="18" charset="0"/>
                <a:cs typeface="Times New Roman" panose="02020603050405020304" pitchFamily="18" charset="0"/>
              </a:rPr>
              <a:t>2. Граждане проживают в квартире, занятой несколькими семьями;</a:t>
            </a:r>
          </a:p>
          <a:p>
            <a:pPr indent="457200" algn="just"/>
            <a:r>
              <a:rPr lang="ru-RU" sz="1200" dirty="0">
                <a:solidFill>
                  <a:schemeClr val="tx1"/>
                </a:solidFill>
                <a:latin typeface="Times New Roman" panose="02020603050405020304" pitchFamily="18" charset="0"/>
                <a:cs typeface="Times New Roman" panose="02020603050405020304" pitchFamily="18" charset="0"/>
              </a:rPr>
              <a:t>3. Проживающие совместно лица не имеют иного жилого помещения, занимаемого по договору социального найма или принадлежащего на праве собственности.</a:t>
            </a:r>
          </a:p>
          <a:p>
            <a:pPr algn="just"/>
            <a:r>
              <a:rPr lang="ru-RU" sz="1200" dirty="0">
                <a:solidFill>
                  <a:schemeClr val="tx1"/>
                </a:solidFill>
                <a:latin typeface="Times New Roman" panose="02020603050405020304" pitchFamily="18" charset="0"/>
                <a:cs typeface="Times New Roman" panose="02020603050405020304" pitchFamily="18" charset="0"/>
              </a:rPr>
              <a:t>         4. Для признания граждан нуждающимися в улучшении жилья не имеет значения:</a:t>
            </a:r>
          </a:p>
          <a:p>
            <a:pPr algn="just"/>
            <a:r>
              <a:rPr lang="ru-RU" sz="1200" dirty="0">
                <a:solidFill>
                  <a:schemeClr val="tx1"/>
                </a:solidFill>
                <a:latin typeface="Times New Roman" panose="02020603050405020304" pitchFamily="18" charset="0"/>
                <a:cs typeface="Times New Roman" panose="02020603050405020304" pitchFamily="18" charset="0"/>
              </a:rPr>
              <a:t>         - в коммунальной или отдельной квартире проживает несколько семей;</a:t>
            </a:r>
          </a:p>
          <a:p>
            <a:pPr algn="just"/>
            <a:r>
              <a:rPr lang="ru-RU" sz="1200" dirty="0">
                <a:solidFill>
                  <a:schemeClr val="tx1"/>
                </a:solidFill>
                <a:latin typeface="Times New Roman" panose="02020603050405020304" pitchFamily="18" charset="0"/>
                <a:cs typeface="Times New Roman" panose="02020603050405020304" pitchFamily="18" charset="0"/>
              </a:rPr>
              <a:t>         - размер занимаемого жилого помещения;</a:t>
            </a:r>
          </a:p>
          <a:p>
            <a:pPr lvl="0" algn="just"/>
            <a:r>
              <a:rPr lang="ru-RU" sz="1200" dirty="0">
                <a:solidFill>
                  <a:schemeClr val="tx1"/>
                </a:solidFill>
                <a:latin typeface="Times New Roman" panose="02020603050405020304" pitchFamily="18" charset="0"/>
                <a:cs typeface="Times New Roman" panose="02020603050405020304" pitchFamily="18" charset="0"/>
              </a:rPr>
              <a:t>         - являются ли граждане (все или их часть) собственниками всей квартиры или собственниками отдельных комнат и т.д.;</a:t>
            </a:r>
          </a:p>
          <a:p>
            <a:pPr algn="just"/>
            <a:r>
              <a:rPr lang="ru-RU" sz="1200" dirty="0">
                <a:solidFill>
                  <a:schemeClr val="tx1"/>
                </a:solidFill>
                <a:latin typeface="Times New Roman" panose="02020603050405020304" pitchFamily="18" charset="0"/>
                <a:cs typeface="Times New Roman" panose="02020603050405020304" pitchFamily="18" charset="0"/>
              </a:rPr>
              <a:t>         - факт наличия (или отсутствия) родственных отношений между зарегистрированными (проживающими) гражданами</a:t>
            </a:r>
          </a:p>
          <a:p>
            <a:pPr indent="457200" algn="just"/>
            <a:endParaRPr lang="ru-RU" sz="1200" dirty="0">
              <a:solidFill>
                <a:schemeClr val="tx1"/>
              </a:solidFill>
              <a:latin typeface="Times New Roman" panose="02020603050405020304" pitchFamily="18" charset="0"/>
              <a:cs typeface="Times New Roman" panose="02020603050405020304" pitchFamily="18" charset="0"/>
            </a:endParaRPr>
          </a:p>
          <a:p>
            <a:pPr indent="457200" algn="just"/>
            <a:r>
              <a:rPr lang="ru-RU" sz="1200" dirty="0">
                <a:solidFill>
                  <a:schemeClr val="tx1"/>
                </a:solidFill>
                <a:latin typeface="Times New Roman" panose="02020603050405020304" pitchFamily="18" charset="0"/>
                <a:cs typeface="Times New Roman" panose="02020603050405020304" pitchFamily="18" charset="0"/>
              </a:rPr>
              <a:t>Перечень тяжелых форм хронических заболеваний, при которых невозможно совместное проживание граждан в одной квартире, утверждён приказом Министерства здравоохранения Российской Федерации от 29 ноября 2012 г. № </a:t>
            </a:r>
            <a:r>
              <a:rPr lang="ru-RU" sz="1200" dirty="0" smtClean="0">
                <a:solidFill>
                  <a:schemeClr val="tx1"/>
                </a:solidFill>
                <a:latin typeface="Times New Roman" panose="02020603050405020304" pitchFamily="18" charset="0"/>
                <a:cs typeface="Times New Roman" panose="02020603050405020304" pitchFamily="18" charset="0"/>
              </a:rPr>
              <a:t>987н.</a:t>
            </a:r>
            <a:endParaRPr lang="ru-RU" sz="1200" b="1" dirty="0" smtClean="0">
              <a:solidFill>
                <a:schemeClr val="tx1"/>
              </a:solidFill>
              <a:latin typeface="Times New Roman" panose="02020603050405020304" pitchFamily="18" charset="0"/>
              <a:cs typeface="Times New Roman" panose="02020603050405020304" pitchFamily="18" charset="0"/>
            </a:endParaRPr>
          </a:p>
        </p:txBody>
      </p:sp>
      <p:sp>
        <p:nvSpPr>
          <p:cNvPr id="17" name="Полилиния 16"/>
          <p:cNvSpPr/>
          <p:nvPr/>
        </p:nvSpPr>
        <p:spPr>
          <a:xfrm>
            <a:off x="733899" y="895615"/>
            <a:ext cx="10681856" cy="2355585"/>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r>
              <a:rPr lang="ru-RU" sz="1400" b="1" dirty="0" smtClean="0">
                <a:solidFill>
                  <a:schemeClr val="tx1"/>
                </a:solidFill>
                <a:latin typeface="Times New Roman" panose="02020603050405020304" pitchFamily="18" charset="0"/>
                <a:cs typeface="Times New Roman" panose="02020603050405020304" pitchFamily="18" charset="0"/>
              </a:rPr>
              <a:t>3. Проживание в помещении, не отвечающем установленным для жилых помещений требованиям</a:t>
            </a:r>
          </a:p>
          <a:p>
            <a:r>
              <a:rPr lang="ru-RU" sz="1200" dirty="0">
                <a:solidFill>
                  <a:schemeClr val="tx1"/>
                </a:solidFill>
                <a:latin typeface="Times New Roman" panose="02020603050405020304" pitchFamily="18" charset="0"/>
                <a:cs typeface="Times New Roman" panose="02020603050405020304" pitchFamily="18" charset="0"/>
              </a:rPr>
              <a:t>Третья категория граждан, нуждающихся в жилье, - это граждане, проживающие в помещении, не отвечающем установленным для жилых помещений </a:t>
            </a:r>
            <a:r>
              <a:rPr lang="ru-RU" sz="1200" dirty="0" smtClean="0">
                <a:solidFill>
                  <a:schemeClr val="tx1"/>
                </a:solidFill>
                <a:latin typeface="Times New Roman" panose="02020603050405020304" pitchFamily="18" charset="0"/>
                <a:cs typeface="Times New Roman" panose="02020603050405020304" pitchFamily="18" charset="0"/>
              </a:rPr>
              <a:t>требованиям.</a:t>
            </a:r>
          </a:p>
          <a:p>
            <a:pPr indent="457200" algn="just"/>
            <a:r>
              <a:rPr lang="ru-RU" sz="1200" dirty="0">
                <a:solidFill>
                  <a:schemeClr val="tx1"/>
                </a:solidFill>
                <a:latin typeface="Times New Roman" panose="02020603050405020304" pitchFamily="18" charset="0"/>
                <a:cs typeface="Times New Roman" panose="02020603050405020304" pitchFamily="18" charset="0"/>
              </a:rPr>
              <a:t>Постановлением Правительства Российской Федерации от 28.01.2006 № 47 утверждено Положение о признании помещения жилым помещением, жилого помещения непригодным для проживания и многоквартирного дома аварийным и подлежащим сносу.</a:t>
            </a:r>
          </a:p>
          <a:p>
            <a:pPr indent="457200" algn="just"/>
            <a:r>
              <a:rPr lang="ru-RU" sz="1200" dirty="0">
                <a:solidFill>
                  <a:schemeClr val="tx1"/>
                </a:solidFill>
                <a:latin typeface="Times New Roman" panose="02020603050405020304" pitchFamily="18" charset="0"/>
                <a:cs typeface="Times New Roman" panose="02020603050405020304" pitchFamily="18" charset="0"/>
              </a:rPr>
              <a:t>Документом, подтверждающим несоответствие жилого помещения установленным требованиям, является заключение о признании жилого помещения непригодным для постоянного проживания. </a:t>
            </a:r>
          </a:p>
          <a:p>
            <a:pPr indent="457200" algn="just"/>
            <a:r>
              <a:rPr lang="ru-RU" sz="1200" dirty="0">
                <a:solidFill>
                  <a:schemeClr val="tx1"/>
                </a:solidFill>
                <a:latin typeface="Times New Roman" panose="02020603050405020304" pitchFamily="18" charset="0"/>
                <a:cs typeface="Times New Roman" panose="02020603050405020304" pitchFamily="18" charset="0"/>
              </a:rPr>
              <a:t>Решение о признании жилого помещения непригодным для проживания принимается органом исполнительной власти субъекта Российской Федерации или органом местного самоуправления, который создает для оценки и обследования жилых помещений в целях  признания  их  непригодными  для  проживания  межведомственную комиссию.</a:t>
            </a:r>
          </a:p>
          <a:p>
            <a:pPr indent="457200" algn="just"/>
            <a:r>
              <a:rPr lang="ru-RU" sz="1200" dirty="0">
                <a:solidFill>
                  <a:schemeClr val="tx1"/>
                </a:solidFill>
                <a:latin typeface="Times New Roman" panose="02020603050405020304" pitchFamily="18" charset="0"/>
                <a:cs typeface="Times New Roman" panose="02020603050405020304" pitchFamily="18" charset="0"/>
              </a:rPr>
              <a:t>Жилое помещение, признанное непригодным для постоянного проживания, не учитывается в суммарной площади при определении уровня обеспеченности общей площадью жилого </a:t>
            </a:r>
            <a:r>
              <a:rPr lang="ru-RU" sz="1200" dirty="0" smtClean="0">
                <a:solidFill>
                  <a:schemeClr val="tx1"/>
                </a:solidFill>
                <a:latin typeface="Times New Roman" panose="02020603050405020304" pitchFamily="18" charset="0"/>
                <a:cs typeface="Times New Roman" panose="02020603050405020304" pitchFamily="18" charset="0"/>
              </a:rPr>
              <a:t>помещения.</a:t>
            </a:r>
            <a:endParaRPr lang="ru-RU" sz="12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096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717" y="1491132"/>
            <a:ext cx="10988691" cy="523220"/>
          </a:xfrm>
          <a:prstGeom prst="rect">
            <a:avLst/>
          </a:prstGeom>
        </p:spPr>
        <p:txBody>
          <a:bodyPr wrap="square">
            <a:spAutoFit/>
          </a:bodyPr>
          <a:lstStyle/>
          <a:p>
            <a:pPr lvl="0" indent="457200" algn="just"/>
            <a:endParaRPr lang="ru-RU" sz="1400" dirty="0">
              <a:latin typeface="Times New Roman" panose="02020603050405020304" pitchFamily="18" charset="0"/>
              <a:cs typeface="Times New Roman" panose="02020603050405020304" pitchFamily="18" charset="0"/>
            </a:endParaRPr>
          </a:p>
          <a:p>
            <a:pPr indent="457200" algn="just"/>
            <a:endParaRPr lang="ru-RU" sz="1400" dirty="0">
              <a:latin typeface="Times New Roman" panose="02020603050405020304" pitchFamily="18" charset="0"/>
              <a:cs typeface="Times New Roman" panose="02020603050405020304" pitchFamily="18" charset="0"/>
            </a:endParaRPr>
          </a:p>
        </p:txBody>
      </p:sp>
      <p:sp>
        <p:nvSpPr>
          <p:cNvPr id="19" name="Title 1">
            <a:extLst>
              <a:ext uri="{FF2B5EF4-FFF2-40B4-BE49-F238E27FC236}">
                <a16:creationId xmlns:a16="http://schemas.microsoft.com/office/drawing/2014/main" id="{E6EC9C45-5498-884F-B1E1-489210D4F996}"/>
              </a:ext>
            </a:extLst>
          </p:cNvPr>
          <p:cNvSpPr>
            <a:spLocks noGrp="1"/>
          </p:cNvSpPr>
          <p:nvPr>
            <p:ph type="title"/>
          </p:nvPr>
        </p:nvSpPr>
        <p:spPr>
          <a:xfrm>
            <a:off x="817027" y="340564"/>
            <a:ext cx="10515600" cy="466148"/>
          </a:xfrm>
        </p:spPr>
        <p:txBody>
          <a:bodyPr>
            <a:noAutofit/>
          </a:bodyPr>
          <a:lstStyle/>
          <a:p>
            <a:pPr algn="ctr"/>
            <a:r>
              <a:rPr lang="ru-RU" sz="2400" dirty="0">
                <a:latin typeface="Times New Roman" panose="02020603050405020304" pitchFamily="18" charset="0"/>
                <a:cs typeface="Times New Roman" panose="02020603050405020304" pitchFamily="18" charset="0"/>
              </a:rPr>
              <a:t>Основание </a:t>
            </a:r>
            <a:r>
              <a:rPr lang="ru-RU" sz="2400" dirty="0" smtClean="0">
                <a:latin typeface="Times New Roman" panose="02020603050405020304" pitchFamily="18" charset="0"/>
                <a:cs typeface="Times New Roman" panose="02020603050405020304" pitchFamily="18" charset="0"/>
              </a:rPr>
              <a:t>признания граждан нуждающимся </a:t>
            </a:r>
            <a:r>
              <a:rPr lang="ru-RU" sz="2400" dirty="0">
                <a:latin typeface="Times New Roman" panose="02020603050405020304" pitchFamily="18" charset="0"/>
                <a:cs typeface="Times New Roman" panose="02020603050405020304" pitchFamily="18" charset="0"/>
              </a:rPr>
              <a:t>в жилом помещении </a:t>
            </a:r>
          </a:p>
        </p:txBody>
      </p:sp>
      <p:sp>
        <p:nvSpPr>
          <p:cNvPr id="17" name="Полилиния 16"/>
          <p:cNvSpPr/>
          <p:nvPr/>
        </p:nvSpPr>
        <p:spPr>
          <a:xfrm>
            <a:off x="733899" y="895615"/>
            <a:ext cx="10681856" cy="3251512"/>
          </a:xfrm>
          <a:custGeom>
            <a:avLst/>
            <a:gdLst>
              <a:gd name="connsiteX0" fmla="*/ 0 w 8221610"/>
              <a:gd name="connsiteY0" fmla="*/ 184263 h 1105554"/>
              <a:gd name="connsiteX1" fmla="*/ 184263 w 8221610"/>
              <a:gd name="connsiteY1" fmla="*/ 0 h 1105554"/>
              <a:gd name="connsiteX2" fmla="*/ 8037347 w 8221610"/>
              <a:gd name="connsiteY2" fmla="*/ 0 h 1105554"/>
              <a:gd name="connsiteX3" fmla="*/ 8221610 w 8221610"/>
              <a:gd name="connsiteY3" fmla="*/ 184263 h 1105554"/>
              <a:gd name="connsiteX4" fmla="*/ 8221610 w 8221610"/>
              <a:gd name="connsiteY4" fmla="*/ 921291 h 1105554"/>
              <a:gd name="connsiteX5" fmla="*/ 8037347 w 8221610"/>
              <a:gd name="connsiteY5" fmla="*/ 1105554 h 1105554"/>
              <a:gd name="connsiteX6" fmla="*/ 184263 w 8221610"/>
              <a:gd name="connsiteY6" fmla="*/ 1105554 h 1105554"/>
              <a:gd name="connsiteX7" fmla="*/ 0 w 8221610"/>
              <a:gd name="connsiteY7" fmla="*/ 921291 h 1105554"/>
              <a:gd name="connsiteX8" fmla="*/ 0 w 8221610"/>
              <a:gd name="connsiteY8" fmla="*/ 184263 h 11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21610" h="1105554">
                <a:moveTo>
                  <a:pt x="0" y="184263"/>
                </a:moveTo>
                <a:cubicBezTo>
                  <a:pt x="0" y="82497"/>
                  <a:pt x="82497" y="0"/>
                  <a:pt x="184263" y="0"/>
                </a:cubicBezTo>
                <a:lnTo>
                  <a:pt x="8037347" y="0"/>
                </a:lnTo>
                <a:cubicBezTo>
                  <a:pt x="8139113" y="0"/>
                  <a:pt x="8221610" y="82497"/>
                  <a:pt x="8221610" y="184263"/>
                </a:cubicBezTo>
                <a:lnTo>
                  <a:pt x="8221610" y="921291"/>
                </a:lnTo>
                <a:cubicBezTo>
                  <a:pt x="8221610" y="1023057"/>
                  <a:pt x="8139113" y="1105554"/>
                  <a:pt x="8037347" y="1105554"/>
                </a:cubicBezTo>
                <a:lnTo>
                  <a:pt x="184263" y="1105554"/>
                </a:lnTo>
                <a:cubicBezTo>
                  <a:pt x="82497" y="1105554"/>
                  <a:pt x="0" y="1023057"/>
                  <a:pt x="0" y="921291"/>
                </a:cubicBezTo>
                <a:lnTo>
                  <a:pt x="0" y="184263"/>
                </a:lnTo>
                <a:close/>
              </a:path>
            </a:pathLst>
          </a:custGeom>
          <a:solidFill>
            <a:schemeClr val="bg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64726" tIns="53969" rIns="364726" bIns="53969" numCol="1" spcCol="1270" anchor="ctr" anchorCtr="0">
            <a:noAutofit/>
          </a:bodyPr>
          <a:lstStyle/>
          <a:p>
            <a:pPr lvl="0" algn="just"/>
            <a:r>
              <a:rPr lang="ru-RU" sz="1600" dirty="0">
                <a:solidFill>
                  <a:schemeClr val="tx1"/>
                </a:solidFill>
                <a:latin typeface="Times New Roman" panose="02020603050405020304" pitchFamily="18" charset="0"/>
                <a:cs typeface="Times New Roman" panose="02020603050405020304" pitchFamily="18" charset="0"/>
              </a:rPr>
              <a:t>При наличии у молодого ученого и (или) членов его семьи </a:t>
            </a:r>
            <a:r>
              <a:rPr lang="ru-RU" sz="1600" b="1" dirty="0">
                <a:solidFill>
                  <a:schemeClr val="tx1"/>
                </a:solidFill>
                <a:latin typeface="Times New Roman" panose="02020603050405020304" pitchFamily="18" charset="0"/>
                <a:cs typeface="Times New Roman" panose="02020603050405020304" pitchFamily="18" charset="0"/>
              </a:rPr>
              <a:t>нескольких жилых помещений</a:t>
            </a:r>
            <a:r>
              <a:rPr lang="ru-RU" sz="1600" dirty="0">
                <a:solidFill>
                  <a:schemeClr val="tx1"/>
                </a:solidFill>
                <a:latin typeface="Times New Roman" panose="02020603050405020304" pitchFamily="18" charset="0"/>
                <a:cs typeface="Times New Roman" panose="02020603050405020304" pitchFamily="18" charset="0"/>
              </a:rPr>
              <a:t>, занимаемых по договорам социального найма и (или) принадлежащих им на праве собственности, определение уровня обеспеченности общей площадью жилого помещения осуществляется исходя из </a:t>
            </a:r>
            <a:r>
              <a:rPr lang="ru-RU" sz="1600" b="1" dirty="0">
                <a:solidFill>
                  <a:schemeClr val="tx1"/>
                </a:solidFill>
                <a:latin typeface="Times New Roman" panose="02020603050405020304" pitchFamily="18" charset="0"/>
                <a:cs typeface="Times New Roman" panose="02020603050405020304" pitchFamily="18" charset="0"/>
              </a:rPr>
              <a:t>суммарной общей площади</a:t>
            </a:r>
            <a:r>
              <a:rPr lang="ru-RU" sz="1600" dirty="0">
                <a:solidFill>
                  <a:schemeClr val="tx1"/>
                </a:solidFill>
                <a:latin typeface="Times New Roman" panose="02020603050405020304" pitchFamily="18" charset="0"/>
                <a:cs typeface="Times New Roman" panose="02020603050405020304" pitchFamily="18" charset="0"/>
              </a:rPr>
              <a:t> всех указанных жилых помещений (часть 2 статьи 51 ЖК РФ</a:t>
            </a:r>
            <a:r>
              <a:rPr lang="ru-RU" sz="1600" dirty="0" smtClean="0">
                <a:solidFill>
                  <a:schemeClr val="tx1"/>
                </a:solidFill>
                <a:latin typeface="Times New Roman" panose="02020603050405020304" pitchFamily="18" charset="0"/>
                <a:cs typeface="Times New Roman" panose="02020603050405020304" pitchFamily="18" charset="0"/>
              </a:rPr>
              <a:t>).</a:t>
            </a:r>
          </a:p>
          <a:p>
            <a:pPr lvl="0" algn="just"/>
            <a:endParaRPr lang="ru-RU" sz="1600" dirty="0" smtClean="0">
              <a:solidFill>
                <a:schemeClr val="tx1"/>
              </a:solidFill>
              <a:latin typeface="Times New Roman" panose="02020603050405020304" pitchFamily="18" charset="0"/>
              <a:cs typeface="Times New Roman" panose="02020603050405020304" pitchFamily="18" charset="0"/>
            </a:endParaRPr>
          </a:p>
          <a:p>
            <a:pPr algn="just"/>
            <a:r>
              <a:rPr lang="ru-RU" sz="1600" dirty="0">
                <a:solidFill>
                  <a:schemeClr val="tx1"/>
                </a:solidFill>
                <a:latin typeface="Times New Roman" panose="02020603050405020304" pitchFamily="18" charset="0"/>
                <a:cs typeface="Times New Roman" panose="02020603050405020304" pitchFamily="18" charset="0"/>
              </a:rPr>
              <a:t>Суммируются площади всех жилых помещений молодого ученого и членов его семьи, занимаемых по договорам социального найма и (или) принадлежащих им на праве собственности, </a:t>
            </a:r>
            <a:r>
              <a:rPr lang="ru-RU" sz="1600" u="sng" dirty="0">
                <a:solidFill>
                  <a:schemeClr val="tx1"/>
                </a:solidFill>
                <a:latin typeface="Times New Roman" panose="02020603050405020304" pitchFamily="18" charset="0"/>
                <a:cs typeface="Times New Roman" panose="02020603050405020304" pitchFamily="18" charset="0"/>
              </a:rPr>
              <a:t>независимо от региона их расположения</a:t>
            </a:r>
            <a:r>
              <a:rPr lang="ru-RU" sz="1600" dirty="0">
                <a:solidFill>
                  <a:schemeClr val="tx1"/>
                </a:solidFill>
                <a:latin typeface="Times New Roman" panose="02020603050405020304" pitchFamily="18" charset="0"/>
                <a:cs typeface="Times New Roman" panose="02020603050405020304" pitchFamily="18" charset="0"/>
              </a:rPr>
              <a:t>.</a:t>
            </a:r>
          </a:p>
          <a:p>
            <a:pPr algn="just"/>
            <a:r>
              <a:rPr lang="ru-RU" sz="1600" dirty="0">
                <a:solidFill>
                  <a:schemeClr val="tx1"/>
                </a:solidFill>
                <a:latin typeface="Times New Roman" panose="02020603050405020304" pitchFamily="18" charset="0"/>
                <a:cs typeface="Times New Roman" panose="02020603050405020304" pitchFamily="18" charset="0"/>
              </a:rPr>
              <a:t>Значение имеет уровень обеспеченности общей площадью жилого помещения на каждого члена семьи молодого ученого по отношению к учетной норме, установленной органом местного самоуправления (по месту работы молодого ученого</a:t>
            </a:r>
            <a:r>
              <a:rPr lang="ru-RU" sz="1600" dirty="0" smtClean="0">
                <a:solidFill>
                  <a:schemeClr val="tx1"/>
                </a:solidFill>
                <a:latin typeface="Times New Roman" panose="02020603050405020304" pitchFamily="18" charset="0"/>
                <a:cs typeface="Times New Roman" panose="02020603050405020304" pitchFamily="18" charset="0"/>
              </a:rPr>
              <a:t>).</a:t>
            </a:r>
            <a:endParaRPr lang="ru-RU" sz="16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68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17" grpId="0" animBg="1"/>
    </p:bld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5196</TotalTime>
  <Words>6650</Words>
  <Application>Microsoft Office PowerPoint</Application>
  <PresentationFormat>Широкоэкранный</PresentationFormat>
  <Paragraphs>470</Paragraphs>
  <Slides>41</Slides>
  <Notes>8</Notes>
  <HiddenSlides>0</HiddenSlides>
  <MMClips>1</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41</vt:i4>
      </vt:variant>
    </vt:vector>
  </HeadingPairs>
  <TitlesOfParts>
    <vt:vector size="54" baseType="lpstr">
      <vt:lpstr>맑은 고딕</vt:lpstr>
      <vt:lpstr>微软雅黑</vt:lpstr>
      <vt:lpstr>宋体</vt:lpstr>
      <vt:lpstr>Arial</vt:lpstr>
      <vt:lpstr>Calibri</vt:lpstr>
      <vt:lpstr>Calibri Light</vt:lpstr>
      <vt:lpstr>等线</vt:lpstr>
      <vt:lpstr>Impact</vt:lpstr>
      <vt:lpstr>黑体</vt:lpstr>
      <vt:lpstr>STIXGeneral-Bold</vt:lpstr>
      <vt:lpstr>华文细黑</vt:lpstr>
      <vt:lpstr>Times New Roman</vt:lpstr>
      <vt:lpstr>Office Theme</vt:lpstr>
      <vt:lpstr>Государственная программа Российской Федерации  «Обеспечение доступным и комфортным жильем и коммунальными услугами граждан Российской Федерации» по обеспечению жильем молодых ученых</vt:lpstr>
      <vt:lpstr>Нормативные правовые акты</vt:lpstr>
      <vt:lpstr>Презентация PowerPoint</vt:lpstr>
      <vt:lpstr>Презентация PowerPoint</vt:lpstr>
      <vt:lpstr>Молодой ученый</vt:lpstr>
      <vt:lpstr>Презентация PowerPoint</vt:lpstr>
      <vt:lpstr>Презентация PowerPoint</vt:lpstr>
      <vt:lpstr>Основание признания граждан нуждающимся в жилом помещении </vt:lpstr>
      <vt:lpstr>Основание признания граждан нуждающимся в жилом помещении </vt:lpstr>
      <vt:lpstr>Намеренное ухудшение жилищный условий (ст. 53 ЖК РФ)</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Пантелеева Ольга Владимировна</cp:lastModifiedBy>
  <cp:revision>196</cp:revision>
  <cp:lastPrinted>2023-09-25T08:49:44Z</cp:lastPrinted>
  <dcterms:created xsi:type="dcterms:W3CDTF">2019-02-21T15:01:25Z</dcterms:created>
  <dcterms:modified xsi:type="dcterms:W3CDTF">2023-09-25T10:57:35Z</dcterms:modified>
</cp:coreProperties>
</file>